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7" r:id="rId14"/>
    <p:sldId id="298" r:id="rId15"/>
    <p:sldId id="279" r:id="rId16"/>
    <p:sldId id="280" r:id="rId17"/>
    <p:sldId id="297" r:id="rId18"/>
    <p:sldId id="282" r:id="rId19"/>
    <p:sldId id="283" r:id="rId20"/>
    <p:sldId id="284" r:id="rId21"/>
    <p:sldId id="309" r:id="rId22"/>
    <p:sldId id="310" r:id="rId23"/>
    <p:sldId id="287" r:id="rId24"/>
    <p:sldId id="288" r:id="rId25"/>
    <p:sldId id="289" r:id="rId26"/>
    <p:sldId id="290" r:id="rId27"/>
    <p:sldId id="291" r:id="rId28"/>
    <p:sldId id="292" r:id="rId29"/>
    <p:sldId id="295" r:id="rId30"/>
    <p:sldId id="296" r:id="rId31"/>
    <p:sldId id="294" r:id="rId32"/>
    <p:sldId id="299" r:id="rId33"/>
    <p:sldId id="300" r:id="rId34"/>
    <p:sldId id="302" r:id="rId35"/>
    <p:sldId id="301" r:id="rId36"/>
    <p:sldId id="303" r:id="rId37"/>
    <p:sldId id="304" r:id="rId38"/>
    <p:sldId id="305" r:id="rId39"/>
    <p:sldId id="311" r:id="rId40"/>
    <p:sldId id="308" r:id="rId41"/>
    <p:sldId id="312" r:id="rId42"/>
    <p:sldId id="313" r:id="rId43"/>
    <p:sldId id="286" r:id="rId44"/>
    <p:sldId id="261" r:id="rId45"/>
    <p:sldId id="315" r:id="rId46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3366"/>
    <a:srgbClr val="06162F"/>
    <a:srgbClr val="252526"/>
    <a:srgbClr val="1D1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/>
    <p:restoredTop sz="89198"/>
  </p:normalViewPr>
  <p:slideViewPr>
    <p:cSldViewPr snapToGrid="0">
      <p:cViewPr varScale="1">
        <p:scale>
          <a:sx n="95" d="100"/>
          <a:sy n="95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4D861-0935-A24D-9569-4897126776B1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F803C-AAC1-E74E-BEF1-1BEB3F7538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50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620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46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551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>
                <a:effectLst/>
                <a:latin typeface="Söhne Mono"/>
              </a:rPr>
              <a:t>// Calling </a:t>
            </a:r>
            <a:r>
              <a:rPr lang="en-GB" b="0" i="0" u="none" strike="noStrike" dirty="0">
                <a:effectLst/>
                <a:latin typeface="Söhne Mono"/>
              </a:rPr>
              <a:t>void method</a:t>
            </a:r>
            <a:r>
              <a:rPr lang="en-GB" b="0" i="0" u="none" strike="noStrike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</a:t>
            </a:r>
            <a:r>
              <a:rPr lang="en-GB" b="0" i="0" u="none" strike="noStrike" dirty="0">
                <a:effectLst/>
                <a:latin typeface="Söhne Mono"/>
              </a:rPr>
              <a:t>is valid </a:t>
            </a:r>
          </a:p>
          <a:p>
            <a:r>
              <a:rPr lang="en-GB" b="0" i="0" u="none" strike="noStrike" dirty="0">
                <a:effectLst/>
                <a:latin typeface="Söhne Mono"/>
              </a:rPr>
              <a:t>Trying to use the result of the void method</a:t>
            </a:r>
            <a:r>
              <a:rPr lang="en-GB" b="0" i="0" u="none" strike="noStrike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</a:t>
            </a:r>
            <a:r>
              <a:rPr lang="en-GB" b="0" i="0" u="none" strike="noStrike" dirty="0">
                <a:effectLst/>
                <a:latin typeface="Söhne Mono"/>
              </a:rPr>
              <a:t>will cause a compilation error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917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52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13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62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5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8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561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386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609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265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127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17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572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631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98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55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28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823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Megoldás</a:t>
            </a:r>
            <a:r>
              <a:rPr lang="en-GB" b="1" dirty="0"/>
              <a:t>: </a:t>
            </a:r>
            <a:r>
              <a:rPr lang="en-GB" b="1" dirty="0" err="1"/>
              <a:t>Nem</a:t>
            </a:r>
            <a:r>
              <a:rPr lang="en-GB" b="1" dirty="0"/>
              <a:t> C#!!!</a:t>
            </a:r>
            <a:r>
              <a:rPr lang="en-GB" b="0" dirty="0"/>
              <a:t> Java-ban 2 string </a:t>
            </a:r>
            <a:r>
              <a:rPr lang="en-GB" b="0" dirty="0" err="1"/>
              <a:t>összehasonlítását</a:t>
            </a:r>
            <a:r>
              <a:rPr lang="en-GB" b="0" dirty="0"/>
              <a:t> equals-</a:t>
            </a:r>
            <a:r>
              <a:rPr lang="en-GB" b="0" dirty="0" err="1"/>
              <a:t>el</a:t>
            </a:r>
            <a:r>
              <a:rPr lang="en-GB" b="0" dirty="0"/>
              <a:t> </a:t>
            </a:r>
            <a:r>
              <a:rPr lang="en-GB" b="0" dirty="0" err="1"/>
              <a:t>kell</a:t>
            </a:r>
            <a:r>
              <a:rPr lang="en-GB" b="0" dirty="0"/>
              <a:t> </a:t>
            </a:r>
            <a:r>
              <a:rPr lang="en-GB" b="0" dirty="0" err="1"/>
              <a:t>csinálni</a:t>
            </a:r>
            <a:r>
              <a:rPr lang="en-GB" b="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73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73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42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882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41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A 2-es </a:t>
            </a:r>
            <a:r>
              <a:rPr lang="en-GB" b="0" dirty="0" err="1"/>
              <a:t>sor</a:t>
            </a:r>
            <a:r>
              <a:rPr lang="en-GB" b="0" dirty="0"/>
              <a:t> </a:t>
            </a:r>
            <a:r>
              <a:rPr lang="en-GB" b="0" dirty="0" err="1"/>
              <a:t>felel</a:t>
            </a:r>
            <a:r>
              <a:rPr lang="en-GB" b="0" dirty="0"/>
              <a:t> meg a GOF1-nek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78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A 2-es </a:t>
            </a:r>
            <a:r>
              <a:rPr lang="en-GB" b="0" dirty="0" err="1"/>
              <a:t>sor</a:t>
            </a:r>
            <a:r>
              <a:rPr lang="en-GB" b="0" dirty="0"/>
              <a:t> </a:t>
            </a:r>
            <a:r>
              <a:rPr lang="en-GB" b="0" dirty="0" err="1"/>
              <a:t>felel</a:t>
            </a:r>
            <a:r>
              <a:rPr lang="en-GB" b="0" dirty="0"/>
              <a:t> meg a GOF1-nek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97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A 3-as </a:t>
            </a:r>
            <a:r>
              <a:rPr lang="en-GB" b="0" dirty="0" err="1"/>
              <a:t>sor</a:t>
            </a:r>
            <a:r>
              <a:rPr lang="en-GB" b="0" dirty="0"/>
              <a:t> </a:t>
            </a:r>
            <a:r>
              <a:rPr lang="en-GB" b="0" dirty="0" err="1"/>
              <a:t>rossz</a:t>
            </a:r>
            <a:r>
              <a:rPr lang="en-GB" b="0" dirty="0"/>
              <a:t>, </a:t>
            </a:r>
            <a:r>
              <a:rPr lang="en-GB" b="0" dirty="0" err="1"/>
              <a:t>mert</a:t>
            </a:r>
            <a:r>
              <a:rPr lang="en-GB" b="0" dirty="0"/>
              <a:t> a </a:t>
            </a:r>
            <a:r>
              <a:rPr lang="en-GB" b="0" dirty="0" err="1"/>
              <a:t>KoborMacska</a:t>
            </a:r>
            <a:r>
              <a:rPr lang="en-GB" b="0" dirty="0"/>
              <a:t> </a:t>
            </a:r>
            <a:r>
              <a:rPr lang="en-GB" b="0" dirty="0" err="1"/>
              <a:t>nem</a:t>
            </a:r>
            <a:r>
              <a:rPr lang="en-GB" b="0" dirty="0"/>
              <a:t> </a:t>
            </a:r>
            <a:r>
              <a:rPr lang="en-GB" b="0" dirty="0" err="1"/>
              <a:t>HáziMacska</a:t>
            </a:r>
            <a:br>
              <a:rPr lang="en-GB" b="0" dirty="0"/>
            </a:br>
            <a:r>
              <a:rPr lang="en-GB" b="0" dirty="0"/>
              <a:t>A 4-es </a:t>
            </a:r>
            <a:r>
              <a:rPr lang="en-GB" b="0" dirty="0" err="1"/>
              <a:t>sor</a:t>
            </a:r>
            <a:r>
              <a:rPr lang="en-GB" b="0" dirty="0"/>
              <a:t> a </a:t>
            </a:r>
            <a:r>
              <a:rPr lang="en-GB" b="0" dirty="0" err="1"/>
              <a:t>jó</a:t>
            </a:r>
            <a:r>
              <a:rPr lang="en-GB" b="0" dirty="0"/>
              <a:t>, </a:t>
            </a:r>
            <a:r>
              <a:rPr lang="en-GB" b="0" dirty="0" err="1"/>
              <a:t>mert</a:t>
            </a:r>
            <a:r>
              <a:rPr lang="en-GB" b="0" dirty="0"/>
              <a:t> a </a:t>
            </a:r>
            <a:r>
              <a:rPr lang="en-GB" b="0" dirty="0" err="1"/>
              <a:t>KoborMacska</a:t>
            </a:r>
            <a:r>
              <a:rPr lang="en-GB" b="0" dirty="0"/>
              <a:t> is </a:t>
            </a:r>
            <a:r>
              <a:rPr lang="en-GB" b="0" dirty="0" err="1"/>
              <a:t>Macska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808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684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</a:t>
            </a:r>
            <a:r>
              <a:rPr lang="en-GB" dirty="0" err="1"/>
              <a:t>válasz</a:t>
            </a:r>
            <a:r>
              <a:rPr lang="en-GB" dirty="0"/>
              <a:t>: 2</a:t>
            </a:r>
          </a:p>
          <a:p>
            <a:r>
              <a:rPr lang="en-GB" dirty="0"/>
              <a:t>2 </a:t>
            </a:r>
            <a:r>
              <a:rPr lang="en-GB" dirty="0" err="1"/>
              <a:t>válasz</a:t>
            </a:r>
            <a:r>
              <a:rPr lang="en-GB" dirty="0"/>
              <a:t>: </a:t>
            </a:r>
            <a:r>
              <a:rPr lang="en-GB" dirty="0" err="1"/>
              <a:t>Első</a:t>
            </a:r>
            <a:r>
              <a:rPr lang="en-GB" dirty="0"/>
              <a:t> </a:t>
            </a:r>
            <a:r>
              <a:rPr lang="en-GB" dirty="0" err="1"/>
              <a:t>sor</a:t>
            </a:r>
            <a:r>
              <a:rPr lang="en-GB" dirty="0"/>
              <a:t>, </a:t>
            </a:r>
            <a:r>
              <a:rPr lang="en-GB" dirty="0" err="1"/>
              <a:t>mert</a:t>
            </a:r>
            <a:r>
              <a:rPr lang="en-GB" dirty="0"/>
              <a:t> </a:t>
            </a:r>
            <a:r>
              <a:rPr lang="en-GB" dirty="0" err="1"/>
              <a:t>abban</a:t>
            </a:r>
            <a:r>
              <a:rPr lang="en-GB" dirty="0"/>
              <a:t> van a </a:t>
            </a:r>
            <a:r>
              <a:rPr lang="en-GB" dirty="0" err="1"/>
              <a:t>szolgáltatásom</a:t>
            </a:r>
            <a:r>
              <a:rPr lang="en-GB" dirty="0"/>
              <a:t> </a:t>
            </a:r>
            <a:r>
              <a:rPr lang="en-GB" dirty="0" err="1"/>
              <a:t>amit</a:t>
            </a:r>
            <a:r>
              <a:rPr lang="en-GB" dirty="0"/>
              <a:t> </a:t>
            </a:r>
            <a:r>
              <a:rPr lang="en-GB" dirty="0" err="1"/>
              <a:t>használok</a:t>
            </a:r>
            <a:endParaRPr lang="en-GB" dirty="0"/>
          </a:p>
          <a:p>
            <a:r>
              <a:rPr lang="en-GB" dirty="0"/>
              <a:t>3 </a:t>
            </a:r>
            <a:r>
              <a:rPr lang="en-GB" dirty="0" err="1"/>
              <a:t>válasz</a:t>
            </a:r>
            <a:r>
              <a:rPr lang="en-GB" dirty="0"/>
              <a:t>: 2. </a:t>
            </a:r>
            <a:r>
              <a:rPr lang="en-GB" dirty="0" err="1"/>
              <a:t>sor</a:t>
            </a:r>
            <a:r>
              <a:rPr lang="en-GB" dirty="0"/>
              <a:t>, </a:t>
            </a:r>
            <a:r>
              <a:rPr lang="en-GB" dirty="0" err="1"/>
              <a:t>mert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a </a:t>
            </a:r>
            <a:r>
              <a:rPr lang="en-GB" dirty="0" err="1"/>
              <a:t>legabsztraktabb</a:t>
            </a:r>
            <a:endParaRPr lang="en-GB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endParaRPr lang="en-GB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Macska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n-lt"/>
              </a:rPr>
              <a:t>: 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Definiálja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az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interfaceket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minden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Macska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típushoz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en-GB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Deklarálja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n-lt"/>
              </a:rPr>
              <a:t> a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dorombol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()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és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eszikE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()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metódusokat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, mint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absztrakt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jelezve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hogy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minden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alosztálynak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implementálnia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kell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azokat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A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HaziMacska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egy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konkrét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alosztálya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a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Macskának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. A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macska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összes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absztrakt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metódusához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implementációt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nyújt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és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egy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új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metódust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ami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az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alszikE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latin typeface="Söhne"/>
              </a:rPr>
              <a:t>().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3902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089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787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816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Aggregation: The formation of a number of things into a cluster</a:t>
            </a:r>
          </a:p>
          <a:p>
            <a:r>
              <a:rPr lang="en-GB" dirty="0"/>
              <a:t>Composition: The action of putting things together to form a new whole.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039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532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 </a:t>
            </a:r>
            <a:r>
              <a:rPr lang="en-GB" dirty="0" err="1"/>
              <a:t>ismerem</a:t>
            </a:r>
            <a:r>
              <a:rPr lang="en-GB" dirty="0"/>
              <a:t> a </a:t>
            </a:r>
            <a:r>
              <a:rPr lang="en-GB" dirty="0" err="1"/>
              <a:t>forráskódot</a:t>
            </a:r>
            <a:r>
              <a:rPr lang="en-GB" dirty="0"/>
              <a:t>, </a:t>
            </a:r>
            <a:r>
              <a:rPr lang="en-GB" dirty="0" err="1"/>
              <a:t>ellenálhatatlan</a:t>
            </a:r>
            <a:r>
              <a:rPr lang="en-GB" dirty="0"/>
              <a:t> </a:t>
            </a:r>
            <a:r>
              <a:rPr lang="en-GB" dirty="0" err="1"/>
              <a:t>vágyat</a:t>
            </a:r>
            <a:r>
              <a:rPr lang="en-GB" dirty="0"/>
              <a:t> </a:t>
            </a:r>
            <a:r>
              <a:rPr lang="en-GB" dirty="0" err="1"/>
              <a:t>érzek</a:t>
            </a:r>
            <a:r>
              <a:rPr lang="en-GB" dirty="0"/>
              <a:t>, </a:t>
            </a:r>
            <a:r>
              <a:rPr lang="en-GB" dirty="0" err="1"/>
              <a:t>hogy</a:t>
            </a:r>
            <a:r>
              <a:rPr lang="en-GB" dirty="0"/>
              <a:t> </a:t>
            </a:r>
            <a:r>
              <a:rPr lang="en-GB" dirty="0" err="1"/>
              <a:t>felhasználjam</a:t>
            </a:r>
            <a:r>
              <a:rPr lang="en-GB" dirty="0"/>
              <a:t> </a:t>
            </a:r>
            <a:r>
              <a:rPr lang="en-GB" dirty="0" err="1"/>
              <a:t>azt</a:t>
            </a:r>
            <a:r>
              <a:rPr lang="en-GB" dirty="0"/>
              <a:t> a </a:t>
            </a:r>
            <a:r>
              <a:rPr lang="en-GB" dirty="0" err="1"/>
              <a:t>tudást</a:t>
            </a:r>
            <a:r>
              <a:rPr lang="en-GB" dirty="0"/>
              <a:t>. </a:t>
            </a:r>
            <a:r>
              <a:rPr lang="en-GB" dirty="0" err="1"/>
              <a:t>És</a:t>
            </a:r>
            <a:r>
              <a:rPr lang="en-GB" dirty="0"/>
              <a:t> ha </a:t>
            </a:r>
            <a:r>
              <a:rPr lang="en-GB" dirty="0" err="1"/>
              <a:t>felhasználom</a:t>
            </a:r>
            <a:r>
              <a:rPr lang="en-GB" dirty="0"/>
              <a:t>,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implementációs</a:t>
            </a:r>
            <a:r>
              <a:rPr lang="en-GB" dirty="0"/>
              <a:t> </a:t>
            </a:r>
            <a:r>
              <a:rPr lang="en-GB" dirty="0" err="1"/>
              <a:t>függőséget</a:t>
            </a:r>
            <a:r>
              <a:rPr lang="en-GB" dirty="0"/>
              <a:t> fog </a:t>
            </a:r>
            <a:r>
              <a:rPr lang="en-GB" dirty="0" err="1"/>
              <a:t>eredményezni</a:t>
            </a:r>
            <a:r>
              <a:rPr lang="en-GB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6900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568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777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37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591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9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466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177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93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7E69-0AE0-836C-96A6-97FCC0B8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43642-F1F4-4B10-7922-68C04E790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3D085-182B-C26D-288F-D4AAB239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C926F-7512-0149-A148-5F83CA1C5E2B}" type="datetime1">
              <a:rPr lang="hu-HU" smtClean="0"/>
              <a:t>2024. 03. 17.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E766-8773-28DE-D1FA-785CE454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5BF9D-7CF8-F34D-4FB9-5DDF0EBD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2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906E-8426-BA91-35C6-C310E98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CB0B7-C8C4-ADBD-3621-759F70643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02EA7-E191-2632-69DE-0925292BD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6191-7981-254E-A868-3DD01DDBBCD9}" type="datetime1">
              <a:rPr lang="hu-HU" smtClean="0"/>
              <a:t>2024. 03. 17.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ED4D5-E946-2FB7-85D1-19FA34FB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2AC9C-39BA-55E8-B00C-DC495FAC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7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0020E-C225-B360-75FC-9B3169259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61C30-2442-99DD-16AB-569391A81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30807-F2B1-54C8-5D29-43DF6BBB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74D7-4C22-0448-9F7B-25FE396633DF}" type="datetime1">
              <a:rPr lang="hu-HU" smtClean="0"/>
              <a:t>2024. 03. 17.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5A132-C78F-8507-712F-E8395BB0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71EC1-BC42-ACF5-1A85-08B617ED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59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4CEB-7B46-5A31-8C64-3586E308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DC7F-CB7F-E89E-3329-553968B8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D395-7ADB-51C8-82F5-B6579D15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A671-6FD4-964A-9BFC-FD9FC8380D28}" type="datetime1">
              <a:rPr lang="hu-HU" smtClean="0"/>
              <a:t>2024. 03. 17.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4F6AC-8598-D290-0A85-11D93ED9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205C-FBDF-2CDB-3732-7AB009C9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2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D34B-2002-A402-7AC3-B823A69C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8164-5D7E-42FE-D4C8-C05269C25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613AF-9BCB-ADEC-6A70-C31F539B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2ED4-0432-6E4F-8333-2698576B59F8}" type="datetime1">
              <a:rPr lang="hu-HU" smtClean="0"/>
              <a:t>2024. 03. 17.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D622B-8657-DB36-C5B4-2657E12C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8131B-125D-B550-71EC-E222CE65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14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1110-F059-62C4-695E-4150C1A3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FB74-3D08-12EA-A94B-5750C0DFE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F7724-4AEE-D123-BCB8-1EE0F2B80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860C2-D2A5-0806-EC22-548EBEE2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486C-7501-D141-993D-DA65E83A7308}" type="datetime1">
              <a:rPr lang="hu-HU" smtClean="0"/>
              <a:t>2024. 03. 17.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9E8BF-5381-F25D-6CA7-B652A1D5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8F23D-CAE8-6AB9-E505-E83DA09D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76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C558-246C-F3AA-A679-D4125289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D7849-E1D5-692D-E277-E40C4338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043D3-1F82-4DD5-7266-47A7CD7E9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7220B-9958-7830-DE98-6F5469EB6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61B69-AC98-4048-A4E2-EBAD431DD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17D83-8E19-76A0-29FE-249CBFCE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5C4B-74C7-0547-9C91-EDA0D6BD08C4}" type="datetime1">
              <a:rPr lang="hu-HU" smtClean="0"/>
              <a:t>2024. 03. 17.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4F8E8-E608-1C83-3F17-AAD2D7D0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00968-A535-AC19-6EB3-A8E96501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4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57A4-149C-B3FE-6D7A-F6FD5512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450A7-0CED-4BF2-CFA2-C9F36ECC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B68C-CFF7-6B42-B7C8-52110B9A288B}" type="datetime1">
              <a:rPr lang="hu-HU" smtClean="0"/>
              <a:t>2024. 03. 17.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9A619-E63A-3B64-7202-993183B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64829-E905-25AB-5787-E1AF162A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FE1E9-BD91-F5BC-B3E0-3A295573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86C48-62BE-1244-808B-C4C53742076B}" type="datetime1">
              <a:rPr lang="hu-HU" smtClean="0"/>
              <a:t>2024. 03. 17.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96137-090C-3B1F-7236-B781EA88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BF9D7-BE1B-03C6-39DB-4653745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4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ACED-EC27-BCB5-D633-3B6BD53D0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B224-A1BD-92AB-57CF-0F6848869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FF7CA-54E3-EA11-85D1-FCC33EA8B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D1BB-B5A8-CEE3-2F17-134F11A9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AD0C-A842-EC46-A757-98411123E56D}" type="datetime1">
              <a:rPr lang="hu-HU" smtClean="0"/>
              <a:t>2024. 03. 17.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0CB89-93F1-F522-7A97-E8FE3416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51AE5-D05F-1F06-EF22-FBAFE8F6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9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24A4-A72E-7D75-855C-C663307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78EDB-347A-6945-1299-E2A1A2B9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681E3-ABDB-5991-C3D1-13A0F9D6D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91C8-2870-F85D-202F-933AE9F0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2674-BD91-864B-AB0F-57E238F2DCE0}" type="datetime1">
              <a:rPr lang="hu-HU" smtClean="0"/>
              <a:t>2024. 03. 17.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C8AF7-2357-386A-66DD-FA3B8D6A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85EE8-1949-5E87-5B2C-D56A6BAF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51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22DEC-CC0D-E2EB-05D2-07DFDB0A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C6591-D25D-9DBD-1404-4E741CCE5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D99D6-84E4-157F-39F7-2A492D75C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FC1F4B-E9B6-2B4A-9D67-BF297F2F44E3}" type="datetime1">
              <a:rPr lang="hu-HU" smtClean="0"/>
              <a:t>2024. 03. 17.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1539B-0027-B465-70DC-33747AC36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35CAF-3AAD-BF27-F0E4-4F7FEC822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9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17/06/relationships/model3d" Target="../media/model3d1.glb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0AD357-30C6-C7C4-BEBA-4D857E4D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83" b="788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6E7F3D-BAFB-A7E8-990F-7A6DE039B882}"/>
              </a:ext>
            </a:extLst>
          </p:cNvPr>
          <p:cNvSpPr/>
          <p:nvPr/>
        </p:nvSpPr>
        <p:spPr>
          <a:xfrm>
            <a:off x="0" y="503351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44A61-CE16-546D-4465-1F97C2823EEB}"/>
              </a:ext>
            </a:extLst>
          </p:cNvPr>
          <p:cNvSpPr/>
          <p:nvPr/>
        </p:nvSpPr>
        <p:spPr>
          <a:xfrm>
            <a:off x="0" y="6217434"/>
            <a:ext cx="12192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0" y="248816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sz="40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0" y="321816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28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9BE33-4256-44D5-9D84-FE1BBC093683}"/>
              </a:ext>
            </a:extLst>
          </p:cNvPr>
          <p:cNvCxnSpPr/>
          <p:nvPr/>
        </p:nvCxnSpPr>
        <p:spPr>
          <a:xfrm>
            <a:off x="1263882" y="3196046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65395C-9D69-E85F-90BD-0227A8B937DD}"/>
              </a:ext>
            </a:extLst>
          </p:cNvPr>
          <p:cNvSpPr txBox="1"/>
          <p:nvPr/>
        </p:nvSpPr>
        <p:spPr>
          <a:xfrm>
            <a:off x="8806782" y="6434083"/>
            <a:ext cx="305726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szalai.patrik@uni-milton.hu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FC156-B547-7485-965A-4CD66C447317}"/>
              </a:ext>
            </a:extLst>
          </p:cNvPr>
          <p:cNvSpPr txBox="1"/>
          <p:nvPr/>
        </p:nvSpPr>
        <p:spPr>
          <a:xfrm>
            <a:off x="357849" y="6434492"/>
            <a:ext cx="231493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2024.03.18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C57184-92F0-F1B1-26B0-F8AA2DB5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4773" y="6450767"/>
            <a:ext cx="312009" cy="31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435C-83F6-8799-EA34-377A43D7B0D6}"/>
              </a:ext>
            </a:extLst>
          </p:cNvPr>
          <p:cNvSpPr txBox="1"/>
          <p:nvPr/>
        </p:nvSpPr>
        <p:spPr>
          <a:xfrm>
            <a:off x="4443528" y="6408157"/>
            <a:ext cx="33049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</a:t>
            </a:r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 </a:t>
            </a:r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Patrik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310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Egységbezárás – Javítsunk a kódon!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E9591-27B6-9A2C-26FF-892AD2DA2D60}"/>
              </a:ext>
            </a:extLst>
          </p:cNvPr>
          <p:cNvSpPr txBox="1"/>
          <p:nvPr/>
        </p:nvSpPr>
        <p:spPr>
          <a:xfrm>
            <a:off x="0" y="2027581"/>
            <a:ext cx="12192000" cy="2462213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Javított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private 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nevek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&lt;&gt;();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void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addNev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név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nevek</a:t>
            </a:r>
            <a:r>
              <a:rPr lang="en-GB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név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program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EEFF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k1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addNev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Bobbikutya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33FCA92-D137-79BB-61D3-7DE055E67D65}"/>
              </a:ext>
            </a:extLst>
          </p:cNvPr>
          <p:cNvSpPr txBox="1">
            <a:spLocks/>
          </p:cNvSpPr>
          <p:nvPr/>
        </p:nvSpPr>
        <p:spPr>
          <a:xfrm>
            <a:off x="876176" y="4674669"/>
            <a:ext cx="10987874" cy="16816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Egységbezártuk</a:t>
            </a:r>
            <a:r>
              <a:rPr lang="hu-HU" sz="1400" dirty="0">
                <a:latin typeface="Montserrat" pitchFamily="2" charset="77"/>
              </a:rPr>
              <a:t> a ’nevek’ </a:t>
            </a:r>
            <a:r>
              <a:rPr lang="hu-HU" sz="1400" dirty="0" err="1">
                <a:latin typeface="Montserrat" pitchFamily="2" charset="77"/>
              </a:rPr>
              <a:t>ArrayList-et</a:t>
            </a:r>
            <a:r>
              <a:rPr lang="hu-HU" sz="1400" dirty="0">
                <a:latin typeface="Montserrat" pitchFamily="2" charset="77"/>
              </a:rPr>
              <a:t> a 'Kutya’ osztályba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Ezt úgy értük el, hogy nem tettük nyilvánossá a ’nevek’ </a:t>
            </a:r>
            <a:r>
              <a:rPr lang="hu-HU" sz="1400" dirty="0" err="1">
                <a:latin typeface="Montserrat" pitchFamily="2" charset="77"/>
              </a:rPr>
              <a:t>ArrayList-et</a:t>
            </a:r>
            <a:r>
              <a:rPr lang="hu-HU" sz="1400" dirty="0">
                <a:latin typeface="Montserrat" pitchFamily="2" charset="77"/>
              </a:rPr>
              <a:t>, hanem helyette előre meghatározott metódust adtunk ‚</a:t>
            </a:r>
            <a:r>
              <a:rPr lang="hu-HU" sz="1400" dirty="0" err="1">
                <a:latin typeface="Montserrat" pitchFamily="2" charset="77"/>
              </a:rPr>
              <a:t>addNev</a:t>
            </a:r>
            <a:r>
              <a:rPr lang="hu-HU" sz="1400" dirty="0">
                <a:latin typeface="Montserrat" pitchFamily="2" charset="77"/>
              </a:rPr>
              <a:t>()’ a szabályozott működés betartatására.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Külső kód továbbra is interakcióba tud lépni a 'Kutya’ objektummal, de csak az általunk biztosított metódusokkal szerkesztheti azt, nem közvetlenül.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Publikus szolgáltatást hoztunk létre.</a:t>
            </a:r>
            <a:endParaRPr lang="hu-HU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260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10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Egységbezárás – Szolgáltatás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FBAB6B-36A5-9463-7811-ABC33AADC2E3}"/>
              </a:ext>
            </a:extLst>
          </p:cNvPr>
          <p:cNvSpPr txBox="1"/>
          <p:nvPr/>
        </p:nvSpPr>
        <p:spPr>
          <a:xfrm>
            <a:off x="0" y="2027581"/>
            <a:ext cx="12192000" cy="3539430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Szolgáltatás példa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i="1" dirty="0" err="1">
                <a:solidFill>
                  <a:srgbClr val="C792EA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p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rivate</a:t>
            </a:r>
            <a:r>
              <a:rPr lang="hu-HU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&gt;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nevek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&lt;&gt;();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Továbbra is </a:t>
            </a:r>
            <a:r>
              <a:rPr lang="hu-HU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private</a:t>
            </a:r>
            <a:r>
              <a:rPr lang="hu-HU" sz="1400" i="1" dirty="0">
                <a:solidFill>
                  <a:srgbClr val="546E7A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!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&gt;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getNevek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nevek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Visszaraktuk a </a:t>
            </a:r>
            <a:r>
              <a:rPr lang="hu-HU" sz="1400" i="1" dirty="0">
                <a:solidFill>
                  <a:srgbClr val="546E7A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hibát a példába!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void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addNev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név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if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(!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név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hu-HU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equals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hu-HU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Adolf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"))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nevek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hu-HU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név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);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Vizsgálat: Nem lehet a kutya neve Adolf.</a:t>
            </a:r>
            <a:endParaRPr lang="hu-HU" sz="1400" i="1" dirty="0">
              <a:solidFill>
                <a:srgbClr val="EEFFFF"/>
              </a:solidFill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b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Szolgáltatás példa program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k1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hu-HU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getNevek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().</a:t>
            </a:r>
            <a:r>
              <a:rPr lang="hu-HU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hu-HU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Adolf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Megszegi az egységbezárást, így kikerülheti a vizsgálatot.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k1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hu-HU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addNev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hu-HU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Adolf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Nem szegi meg, ezért működési logika szerint el lesz utasítva.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33336BB9-C97E-3630-7D7D-6E21756A30F9}"/>
              </a:ext>
            </a:extLst>
          </p:cNvPr>
          <p:cNvSpPr txBox="1">
            <a:spLocks/>
          </p:cNvSpPr>
          <p:nvPr/>
        </p:nvSpPr>
        <p:spPr>
          <a:xfrm>
            <a:off x="838996" y="5615939"/>
            <a:ext cx="10987874" cy="7404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Hiába </a:t>
            </a:r>
            <a:r>
              <a:rPr lang="hu-HU" sz="1400" b="1" dirty="0" err="1">
                <a:latin typeface="Montserrat" pitchFamily="2" charset="77"/>
              </a:rPr>
              <a:t>private</a:t>
            </a:r>
            <a:r>
              <a:rPr lang="hu-HU" sz="1400" b="1" dirty="0">
                <a:latin typeface="Montserrat" pitchFamily="2" charset="77"/>
              </a:rPr>
              <a:t> </a:t>
            </a:r>
            <a:r>
              <a:rPr lang="hu-HU" sz="1400" dirty="0">
                <a:latin typeface="Montserrat" pitchFamily="2" charset="77"/>
              </a:rPr>
              <a:t>a 'nevek’ </a:t>
            </a:r>
            <a:r>
              <a:rPr lang="hu-HU" sz="1400" dirty="0" err="1">
                <a:latin typeface="Montserrat" pitchFamily="2" charset="77"/>
              </a:rPr>
              <a:t>ArrayList</a:t>
            </a:r>
            <a:r>
              <a:rPr lang="hu-HU" sz="1400" dirty="0">
                <a:latin typeface="Montserrat" pitchFamily="2" charset="77"/>
              </a:rPr>
              <a:t>, a '</a:t>
            </a:r>
            <a:r>
              <a:rPr lang="hu-HU" sz="1400" dirty="0" err="1">
                <a:latin typeface="Montserrat" pitchFamily="2" charset="77"/>
              </a:rPr>
              <a:t>getNevek</a:t>
            </a:r>
            <a:r>
              <a:rPr lang="hu-HU" sz="1400" dirty="0">
                <a:latin typeface="Montserrat" pitchFamily="2" charset="77"/>
              </a:rPr>
              <a:t>’ továbbra is vissza ad </a:t>
            </a:r>
            <a:r>
              <a:rPr lang="hu-HU" sz="1400" dirty="0" err="1">
                <a:latin typeface="Montserrat" pitchFamily="2" charset="77"/>
              </a:rPr>
              <a:t>referencát</a:t>
            </a:r>
            <a:r>
              <a:rPr lang="hu-HU" sz="1400" dirty="0">
                <a:latin typeface="Montserrat" pitchFamily="2" charset="77"/>
              </a:rPr>
              <a:t> rá!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Az egységbezárás betartása nélkül „lyukas” a vizsgálatunk, könnyen megkerülhető.</a:t>
            </a:r>
          </a:p>
        </p:txBody>
      </p:sp>
    </p:spTree>
    <p:extLst>
      <p:ext uri="{BB962C8B-B14F-4D97-AF65-F5344CB8AC3E}">
        <p14:creationId xmlns:p14="http://schemas.microsoft.com/office/powerpoint/2010/main" val="424998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Egységbezárás – Szolgáltatás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Publikus metódusokat hívhatunk szolgáltatásnak.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Fontos megjegyezni, hogy Objektum orientált programozási nyelvek között van olyan is, amiben nincs metódushívás, hanem helyette üzenetküldés van, ilyen például a </a:t>
            </a:r>
            <a:r>
              <a:rPr lang="hu-HU" sz="1250" dirty="0" err="1">
                <a:latin typeface="Montserrat" pitchFamily="2" charset="77"/>
              </a:rPr>
              <a:t>Smalltalk</a:t>
            </a:r>
            <a:r>
              <a:rPr lang="hu-HU" sz="1250" dirty="0">
                <a:latin typeface="Montserrat" pitchFamily="2" charset="7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2D841-6397-5FA2-6C44-F9C9873D1037}"/>
              </a:ext>
            </a:extLst>
          </p:cNvPr>
          <p:cNvSpPr txBox="1"/>
          <p:nvPr/>
        </p:nvSpPr>
        <p:spPr>
          <a:xfrm>
            <a:off x="0" y="2872214"/>
            <a:ext cx="12192000" cy="2893100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Szolgáltatás, mellyel hozzáadható új Kutya név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i="1" dirty="0" err="1">
                <a:solidFill>
                  <a:srgbClr val="C792EA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p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rivate</a:t>
            </a:r>
            <a:r>
              <a:rPr lang="hu-HU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&gt;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nevek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&lt;&gt;(); </a:t>
            </a:r>
          </a:p>
          <a:p>
            <a:pPr lvl="1"/>
            <a:r>
              <a:rPr lang="hu-HU" sz="14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void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addNev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név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nevek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hu-HU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név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);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b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Szolgáltatás példa program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k1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hu-HU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addNev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(”</a:t>
            </a:r>
            <a:r>
              <a:rPr lang="hu-HU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Bobbikutya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</a:p>
          <a:p>
            <a:pPr marL="9525" lvl="1"/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7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12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Egységbezárás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objektum belső állapota legyen megváltoztathatatlan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Csak az osztály metódusai változtathassák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Lehetőleg NE használjunk publikus mezőket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Lehetőleg ne adjunk vissza olyan referenciát, mely egy ilyen mezőre mutat</a:t>
            </a:r>
          </a:p>
        </p:txBody>
      </p:sp>
    </p:spTree>
    <p:extLst>
      <p:ext uri="{BB962C8B-B14F-4D97-AF65-F5344CB8AC3E}">
        <p14:creationId xmlns:p14="http://schemas.microsoft.com/office/powerpoint/2010/main" val="353593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13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Többalakúság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Polymorphism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 van egy objektumom, akkor annak több típusa lehet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objektumot bármelyik típusán keresztül lehet nézni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EADCC-45D7-626A-0705-FE5D3F461DB8}"/>
              </a:ext>
            </a:extLst>
          </p:cNvPr>
          <p:cNvSpPr txBox="1"/>
          <p:nvPr/>
        </p:nvSpPr>
        <p:spPr>
          <a:xfrm>
            <a:off x="0" y="2872214"/>
            <a:ext cx="12192000" cy="2246769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C# Példa 3 - Többalakúság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: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: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: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b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Helyes egyszerű példa.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b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 m1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</a:p>
          <a:p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3" name="Tartalom helye 3">
            <a:extLst>
              <a:ext uri="{FF2B5EF4-FFF2-40B4-BE49-F238E27FC236}">
                <a16:creationId xmlns:a16="http://schemas.microsoft.com/office/drawing/2014/main" id="{8A657D9C-9902-355F-1D24-052F97D75D7A}"/>
              </a:ext>
            </a:extLst>
          </p:cNvPr>
          <p:cNvSpPr txBox="1">
            <a:spLocks/>
          </p:cNvSpPr>
          <p:nvPr/>
        </p:nvSpPr>
        <p:spPr>
          <a:xfrm>
            <a:off x="876176" y="5389851"/>
            <a:ext cx="10987874" cy="9665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Feladat: </a:t>
            </a:r>
            <a:r>
              <a:rPr lang="hu-HU" sz="1400" dirty="0">
                <a:latin typeface="Montserrat" pitchFamily="2" charset="77"/>
              </a:rPr>
              <a:t>Melyik sor helyes a kódunkban?</a:t>
            </a: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865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14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Többalakúság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Polymorphism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 van egy objektumom, akkor annak több típusa lehet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objektumot bármelyik típusán keresztül lehet nézni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EADCC-45D7-626A-0705-FE5D3F461DB8}"/>
              </a:ext>
            </a:extLst>
          </p:cNvPr>
          <p:cNvSpPr txBox="1"/>
          <p:nvPr/>
        </p:nvSpPr>
        <p:spPr>
          <a:xfrm>
            <a:off x="0" y="2872214"/>
            <a:ext cx="12192000" cy="2462213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C# Példa 3 - Többalakúság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: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: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: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b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Helyes egyszerű példa.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b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 m1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Helyes példa az öröklődési lánc szerint.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Ez nem helyes, mivel az öröklődési lánc szerint a Macskának NINCS Házimacska típusa!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3" name="Tartalom helye 3">
            <a:extLst>
              <a:ext uri="{FF2B5EF4-FFF2-40B4-BE49-F238E27FC236}">
                <a16:creationId xmlns:a16="http://schemas.microsoft.com/office/drawing/2014/main" id="{8A657D9C-9902-355F-1D24-052F97D75D7A}"/>
              </a:ext>
            </a:extLst>
          </p:cNvPr>
          <p:cNvSpPr txBox="1">
            <a:spLocks/>
          </p:cNvSpPr>
          <p:nvPr/>
        </p:nvSpPr>
        <p:spPr>
          <a:xfrm>
            <a:off x="876176" y="5389851"/>
            <a:ext cx="10987874" cy="9665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Megoldás: </a:t>
            </a:r>
            <a:r>
              <a:rPr lang="hu-HU" sz="1400" dirty="0">
                <a:latin typeface="Montserrat" pitchFamily="2" charset="77"/>
              </a:rPr>
              <a:t>Csak az első sor, mégpedig az öröklődési lánc miatt.</a:t>
            </a: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858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15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Többalakúság - Öröklődés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EADCC-45D7-626A-0705-FE5D3F461DB8}"/>
              </a:ext>
            </a:extLst>
          </p:cNvPr>
          <p:cNvSpPr txBox="1"/>
          <p:nvPr/>
        </p:nvSpPr>
        <p:spPr>
          <a:xfrm>
            <a:off x="0" y="2034014"/>
            <a:ext cx="12192000" cy="1815882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Java-ban a Példa 3 - Többalakúság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 Object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Nem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kell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kiírni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,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mert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automatikus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!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en-GB" sz="14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en-GB" sz="14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</a:p>
          <a:p>
            <a:endParaRPr lang="en-GB" sz="1400" dirty="0">
              <a:solidFill>
                <a:srgbClr val="89DDFF"/>
              </a:solidFill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endParaRPr lang="en-GB" sz="1400" dirty="0">
              <a:solidFill>
                <a:srgbClr val="89DDFF"/>
              </a:solidFill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3" name="Tartalom helye 3">
            <a:extLst>
              <a:ext uri="{FF2B5EF4-FFF2-40B4-BE49-F238E27FC236}">
                <a16:creationId xmlns:a16="http://schemas.microsoft.com/office/drawing/2014/main" id="{202285B0-5E9C-D44B-9051-4E068F53F087}"/>
              </a:ext>
            </a:extLst>
          </p:cNvPr>
          <p:cNvSpPr txBox="1">
            <a:spLocks/>
          </p:cNvSpPr>
          <p:nvPr/>
        </p:nvSpPr>
        <p:spPr>
          <a:xfrm>
            <a:off x="876176" y="3950325"/>
            <a:ext cx="10987874" cy="260527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Java-ban „</a:t>
            </a:r>
            <a:r>
              <a:rPr lang="hu-HU" sz="1400" dirty="0" err="1">
                <a:latin typeface="Montserrat" pitchFamily="2" charset="77"/>
              </a:rPr>
              <a:t>extends</a:t>
            </a:r>
            <a:r>
              <a:rPr lang="hu-HU" sz="1400" dirty="0">
                <a:latin typeface="Montserrat" pitchFamily="2" charset="77"/>
              </a:rPr>
              <a:t>” a szintaxisa az öröklődésnek.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öröklődési láncon önmagát ÉS felfelé minden altípust megkap!</a:t>
            </a: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A h1-típusai tehát: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Object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Allat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Gerinces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Macska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HaziMacska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44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36933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Többalakúság - Öröklődés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EADCC-45D7-626A-0705-FE5D3F461DB8}"/>
              </a:ext>
            </a:extLst>
          </p:cNvPr>
          <p:cNvSpPr txBox="1"/>
          <p:nvPr/>
        </p:nvSpPr>
        <p:spPr>
          <a:xfrm>
            <a:off x="0" y="2034014"/>
            <a:ext cx="12192000" cy="2462213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C# Példa 3 - Többalakúság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: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: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: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{}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b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Helyes egyszerű példa.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b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 m1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Helyes példa az öröklődési lánc szerint.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Macska</a:t>
            </a:r>
            <a:r>
              <a:rPr lang="hu-HU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hu-HU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Ez nem helyes, mivel az öröklődési sorrend szerint a Macskának NINCS Házimacska típusa!</a:t>
            </a:r>
            <a:endParaRPr lang="hu-HU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636A81-925C-146B-B534-7ABF9A81E2A5}"/>
              </a:ext>
            </a:extLst>
          </p:cNvPr>
          <p:cNvSpPr/>
          <p:nvPr/>
        </p:nvSpPr>
        <p:spPr>
          <a:xfrm>
            <a:off x="520701" y="5055143"/>
            <a:ext cx="1875969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9A6B4-C906-90A9-141F-04029E3AED00}"/>
              </a:ext>
            </a:extLst>
          </p:cNvPr>
          <p:cNvSpPr txBox="1"/>
          <p:nvPr/>
        </p:nvSpPr>
        <p:spPr>
          <a:xfrm>
            <a:off x="520701" y="5218769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Object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8266A3-793B-63B4-8FAF-DE87689BBA2F}"/>
              </a:ext>
            </a:extLst>
          </p:cNvPr>
          <p:cNvSpPr/>
          <p:nvPr/>
        </p:nvSpPr>
        <p:spPr>
          <a:xfrm>
            <a:off x="2839358" y="5055143"/>
            <a:ext cx="1875969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D0BC4-012A-29E8-CBA4-34B2C223810A}"/>
              </a:ext>
            </a:extLst>
          </p:cNvPr>
          <p:cNvSpPr txBox="1"/>
          <p:nvPr/>
        </p:nvSpPr>
        <p:spPr>
          <a:xfrm>
            <a:off x="2839358" y="5218769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Allat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07AC09-CA9C-83B0-A5C2-62A83D0FB620}"/>
              </a:ext>
            </a:extLst>
          </p:cNvPr>
          <p:cNvSpPr/>
          <p:nvPr/>
        </p:nvSpPr>
        <p:spPr>
          <a:xfrm>
            <a:off x="5158015" y="5055143"/>
            <a:ext cx="1875969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F9033-0616-45CC-4930-196B7674BD46}"/>
              </a:ext>
            </a:extLst>
          </p:cNvPr>
          <p:cNvSpPr txBox="1"/>
          <p:nvPr/>
        </p:nvSpPr>
        <p:spPr>
          <a:xfrm>
            <a:off x="5158015" y="5218769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Gerinces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31CC90C-1CFD-4C3A-44DF-39C50B415072}"/>
              </a:ext>
            </a:extLst>
          </p:cNvPr>
          <p:cNvSpPr/>
          <p:nvPr/>
        </p:nvSpPr>
        <p:spPr>
          <a:xfrm>
            <a:off x="7476672" y="5055143"/>
            <a:ext cx="1875969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39FF3-D8F3-15FE-B3F6-BB65E7A4886C}"/>
              </a:ext>
            </a:extLst>
          </p:cNvPr>
          <p:cNvSpPr txBox="1"/>
          <p:nvPr/>
        </p:nvSpPr>
        <p:spPr>
          <a:xfrm>
            <a:off x="7476672" y="5218769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Macska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26C5371-F79A-4471-92C6-29263F8F2DCD}"/>
              </a:ext>
            </a:extLst>
          </p:cNvPr>
          <p:cNvSpPr/>
          <p:nvPr/>
        </p:nvSpPr>
        <p:spPr>
          <a:xfrm>
            <a:off x="9795329" y="5055143"/>
            <a:ext cx="1875969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17DCE-D5F8-575F-19C0-CAE5EBF30464}"/>
              </a:ext>
            </a:extLst>
          </p:cNvPr>
          <p:cNvSpPr txBox="1"/>
          <p:nvPr/>
        </p:nvSpPr>
        <p:spPr>
          <a:xfrm>
            <a:off x="9795329" y="5218769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HaziMacska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8" name="Tartalom helye 3">
            <a:extLst>
              <a:ext uri="{FF2B5EF4-FFF2-40B4-BE49-F238E27FC236}">
                <a16:creationId xmlns:a16="http://schemas.microsoft.com/office/drawing/2014/main" id="{AB5B8FCE-C9B5-7DE7-367E-A39D91646947}"/>
              </a:ext>
            </a:extLst>
          </p:cNvPr>
          <p:cNvSpPr txBox="1">
            <a:spLocks/>
          </p:cNvSpPr>
          <p:nvPr/>
        </p:nvSpPr>
        <p:spPr>
          <a:xfrm>
            <a:off x="520701" y="4703098"/>
            <a:ext cx="10987874" cy="36512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Öröklődési lánc:</a:t>
            </a:r>
          </a:p>
        </p:txBody>
      </p:sp>
    </p:spTree>
    <p:extLst>
      <p:ext uri="{BB962C8B-B14F-4D97-AF65-F5344CB8AC3E}">
        <p14:creationId xmlns:p14="http://schemas.microsoft.com/office/powerpoint/2010/main" val="1942458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17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36933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Többalakúság - Öröklődés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636A81-925C-146B-B534-7ABF9A81E2A5}"/>
              </a:ext>
            </a:extLst>
          </p:cNvPr>
          <p:cNvSpPr/>
          <p:nvPr/>
        </p:nvSpPr>
        <p:spPr>
          <a:xfrm>
            <a:off x="520701" y="2229854"/>
            <a:ext cx="1875969" cy="690092"/>
          </a:xfrm>
          <a:prstGeom prst="roundRect">
            <a:avLst>
              <a:gd name="adj" fmla="val 4487"/>
            </a:avLst>
          </a:prstGeom>
          <a:solidFill>
            <a:srgbClr val="003366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9A6B4-C906-90A9-141F-04029E3AED00}"/>
              </a:ext>
            </a:extLst>
          </p:cNvPr>
          <p:cNvSpPr txBox="1"/>
          <p:nvPr/>
        </p:nvSpPr>
        <p:spPr>
          <a:xfrm>
            <a:off x="520701" y="2393480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Object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8266A3-793B-63B4-8FAF-DE87689BBA2F}"/>
              </a:ext>
            </a:extLst>
          </p:cNvPr>
          <p:cNvSpPr/>
          <p:nvPr/>
        </p:nvSpPr>
        <p:spPr>
          <a:xfrm>
            <a:off x="520701" y="3119198"/>
            <a:ext cx="3966026" cy="690092"/>
          </a:xfrm>
          <a:prstGeom prst="roundRect">
            <a:avLst>
              <a:gd name="adj" fmla="val 4487"/>
            </a:avLst>
          </a:prstGeom>
          <a:solidFill>
            <a:srgbClr val="003366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D0BC4-012A-29E8-CBA4-34B2C223810A}"/>
              </a:ext>
            </a:extLst>
          </p:cNvPr>
          <p:cNvSpPr txBox="1"/>
          <p:nvPr/>
        </p:nvSpPr>
        <p:spPr>
          <a:xfrm>
            <a:off x="520701" y="3282824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Montserrat ExtraBold" pitchFamily="2" charset="77"/>
              </a:rPr>
              <a:t>Allat</a:t>
            </a:r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24DBD6-F3F5-29DD-12B1-67A0B6289684}"/>
              </a:ext>
            </a:extLst>
          </p:cNvPr>
          <p:cNvSpPr/>
          <p:nvPr/>
        </p:nvSpPr>
        <p:spPr>
          <a:xfrm>
            <a:off x="2830286" y="3171310"/>
            <a:ext cx="1580241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74146-7389-99E9-6268-8A48443ED576}"/>
              </a:ext>
            </a:extLst>
          </p:cNvPr>
          <p:cNvSpPr txBox="1"/>
          <p:nvPr/>
        </p:nvSpPr>
        <p:spPr>
          <a:xfrm>
            <a:off x="2830286" y="3284372"/>
            <a:ext cx="158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Object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03B4AEF-4F49-006C-ECDA-59F0858D07D9}"/>
              </a:ext>
            </a:extLst>
          </p:cNvPr>
          <p:cNvSpPr/>
          <p:nvPr/>
        </p:nvSpPr>
        <p:spPr>
          <a:xfrm>
            <a:off x="520700" y="4891576"/>
            <a:ext cx="7962895" cy="690092"/>
          </a:xfrm>
          <a:prstGeom prst="roundRect">
            <a:avLst>
              <a:gd name="adj" fmla="val 4487"/>
            </a:avLst>
          </a:prstGeom>
          <a:solidFill>
            <a:srgbClr val="003366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2297A0-8EA5-2365-501A-9EEF4960236D}"/>
              </a:ext>
            </a:extLst>
          </p:cNvPr>
          <p:cNvSpPr txBox="1"/>
          <p:nvPr/>
        </p:nvSpPr>
        <p:spPr>
          <a:xfrm>
            <a:off x="520701" y="5055202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Montserrat ExtraBold" pitchFamily="2" charset="77"/>
              </a:rPr>
              <a:t>Macska</a:t>
            </a:r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: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E218489-14AF-DC28-E69A-31E4BD76CC8A}"/>
              </a:ext>
            </a:extLst>
          </p:cNvPr>
          <p:cNvSpPr/>
          <p:nvPr/>
        </p:nvSpPr>
        <p:spPr>
          <a:xfrm>
            <a:off x="520700" y="4001294"/>
            <a:ext cx="6056083" cy="690092"/>
          </a:xfrm>
          <a:prstGeom prst="roundRect">
            <a:avLst>
              <a:gd name="adj" fmla="val 4487"/>
            </a:avLst>
          </a:prstGeom>
          <a:solidFill>
            <a:srgbClr val="003366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76C6A3-9F92-7D2D-8E00-3D9A7D95DED9}"/>
              </a:ext>
            </a:extLst>
          </p:cNvPr>
          <p:cNvSpPr txBox="1"/>
          <p:nvPr/>
        </p:nvSpPr>
        <p:spPr>
          <a:xfrm>
            <a:off x="520701" y="4164567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Montserrat ExtraBold" pitchFamily="2" charset="77"/>
              </a:rPr>
              <a:t>Gerinces</a:t>
            </a:r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: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534D634-1ABD-D481-6FDE-9D723D29027F}"/>
              </a:ext>
            </a:extLst>
          </p:cNvPr>
          <p:cNvSpPr/>
          <p:nvPr/>
        </p:nvSpPr>
        <p:spPr>
          <a:xfrm>
            <a:off x="2830285" y="4058550"/>
            <a:ext cx="1580242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DE59F8-82A6-879A-F2F4-1ACA4C957EF1}"/>
              </a:ext>
            </a:extLst>
          </p:cNvPr>
          <p:cNvSpPr txBox="1"/>
          <p:nvPr/>
        </p:nvSpPr>
        <p:spPr>
          <a:xfrm>
            <a:off x="2830285" y="4170064"/>
            <a:ext cx="15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Allat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8BA942D-9F9E-0FB5-172B-FF8BACCE2605}"/>
              </a:ext>
            </a:extLst>
          </p:cNvPr>
          <p:cNvSpPr/>
          <p:nvPr/>
        </p:nvSpPr>
        <p:spPr>
          <a:xfrm>
            <a:off x="4844142" y="4058550"/>
            <a:ext cx="1580242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6066DF-1382-FF00-6A23-6BD64C77FF9E}"/>
              </a:ext>
            </a:extLst>
          </p:cNvPr>
          <p:cNvSpPr txBox="1"/>
          <p:nvPr/>
        </p:nvSpPr>
        <p:spPr>
          <a:xfrm>
            <a:off x="4844142" y="4170064"/>
            <a:ext cx="15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Object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76A36D7-0033-AF57-042E-C2027C3847E3}"/>
              </a:ext>
            </a:extLst>
          </p:cNvPr>
          <p:cNvSpPr/>
          <p:nvPr/>
        </p:nvSpPr>
        <p:spPr>
          <a:xfrm>
            <a:off x="520700" y="5751548"/>
            <a:ext cx="10016671" cy="690092"/>
          </a:xfrm>
          <a:prstGeom prst="roundRect">
            <a:avLst>
              <a:gd name="adj" fmla="val 4487"/>
            </a:avLst>
          </a:prstGeom>
          <a:solidFill>
            <a:srgbClr val="003366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A5B059-3726-37C5-BE64-3A44602CA743}"/>
              </a:ext>
            </a:extLst>
          </p:cNvPr>
          <p:cNvSpPr txBox="1"/>
          <p:nvPr/>
        </p:nvSpPr>
        <p:spPr>
          <a:xfrm>
            <a:off x="520701" y="5915173"/>
            <a:ext cx="18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Montserrat ExtraBold" pitchFamily="2" charset="77"/>
              </a:rPr>
              <a:t>HaziMacska</a:t>
            </a:r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: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6FB1BB-2D99-47E9-2F1B-881BB9C522EE}"/>
              </a:ext>
            </a:extLst>
          </p:cNvPr>
          <p:cNvSpPr/>
          <p:nvPr/>
        </p:nvSpPr>
        <p:spPr>
          <a:xfrm>
            <a:off x="2830285" y="4951178"/>
            <a:ext cx="1580242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7A342C-B8DC-372C-224E-9CA26AB04CBD}"/>
              </a:ext>
            </a:extLst>
          </p:cNvPr>
          <p:cNvSpPr txBox="1"/>
          <p:nvPr/>
        </p:nvSpPr>
        <p:spPr>
          <a:xfrm>
            <a:off x="2830285" y="5062692"/>
            <a:ext cx="15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Gerinces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6DC091F-1964-9BC0-9F91-A57895951B30}"/>
              </a:ext>
            </a:extLst>
          </p:cNvPr>
          <p:cNvSpPr/>
          <p:nvPr/>
        </p:nvSpPr>
        <p:spPr>
          <a:xfrm>
            <a:off x="2830285" y="5811149"/>
            <a:ext cx="1580242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01A4D3-123C-F0EF-89FA-D7BB1B08AB02}"/>
              </a:ext>
            </a:extLst>
          </p:cNvPr>
          <p:cNvSpPr txBox="1"/>
          <p:nvPr/>
        </p:nvSpPr>
        <p:spPr>
          <a:xfrm>
            <a:off x="2830285" y="5922663"/>
            <a:ext cx="15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Macska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0FBD175-5F08-0F18-38A4-5338C4A0B58E}"/>
              </a:ext>
            </a:extLst>
          </p:cNvPr>
          <p:cNvSpPr/>
          <p:nvPr/>
        </p:nvSpPr>
        <p:spPr>
          <a:xfrm>
            <a:off x="4844142" y="4951178"/>
            <a:ext cx="1580242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E669AD-B701-6403-7726-F2CB0A004326}"/>
              </a:ext>
            </a:extLst>
          </p:cNvPr>
          <p:cNvSpPr txBox="1"/>
          <p:nvPr/>
        </p:nvSpPr>
        <p:spPr>
          <a:xfrm>
            <a:off x="4844142" y="5062692"/>
            <a:ext cx="15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Allat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2A0D0FC-7235-1979-BC37-02CD13D5D986}"/>
              </a:ext>
            </a:extLst>
          </p:cNvPr>
          <p:cNvSpPr/>
          <p:nvPr/>
        </p:nvSpPr>
        <p:spPr>
          <a:xfrm>
            <a:off x="6789957" y="4951178"/>
            <a:ext cx="1580242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A09C-905F-2B7D-52A9-DBEEC793DFB6}"/>
              </a:ext>
            </a:extLst>
          </p:cNvPr>
          <p:cNvSpPr txBox="1"/>
          <p:nvPr/>
        </p:nvSpPr>
        <p:spPr>
          <a:xfrm>
            <a:off x="6789957" y="5062692"/>
            <a:ext cx="15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Object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2006C16-C6FC-CFEA-6311-BD84CEACE76D}"/>
              </a:ext>
            </a:extLst>
          </p:cNvPr>
          <p:cNvSpPr/>
          <p:nvPr/>
        </p:nvSpPr>
        <p:spPr>
          <a:xfrm>
            <a:off x="4844142" y="5811149"/>
            <a:ext cx="1580242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57C33C-10B2-79F8-3164-E62F09B2DAEE}"/>
              </a:ext>
            </a:extLst>
          </p:cNvPr>
          <p:cNvSpPr txBox="1"/>
          <p:nvPr/>
        </p:nvSpPr>
        <p:spPr>
          <a:xfrm>
            <a:off x="4844142" y="5922663"/>
            <a:ext cx="15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Gerinces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2889612-620B-7411-2ED3-53A7A1CDF5CF}"/>
              </a:ext>
            </a:extLst>
          </p:cNvPr>
          <p:cNvSpPr/>
          <p:nvPr/>
        </p:nvSpPr>
        <p:spPr>
          <a:xfrm>
            <a:off x="6792685" y="5811149"/>
            <a:ext cx="1580242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E51138-BBB5-6D62-DE81-15B84647A309}"/>
              </a:ext>
            </a:extLst>
          </p:cNvPr>
          <p:cNvSpPr txBox="1"/>
          <p:nvPr/>
        </p:nvSpPr>
        <p:spPr>
          <a:xfrm>
            <a:off x="6792685" y="5922663"/>
            <a:ext cx="15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Allat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535542E-9C6B-8BDD-3AC2-A4C87E1E5754}"/>
              </a:ext>
            </a:extLst>
          </p:cNvPr>
          <p:cNvSpPr/>
          <p:nvPr/>
        </p:nvSpPr>
        <p:spPr>
          <a:xfrm>
            <a:off x="8806542" y="5811149"/>
            <a:ext cx="1580242" cy="581306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C22C7E-8979-7265-CDCA-0918ED6CC5CB}"/>
              </a:ext>
            </a:extLst>
          </p:cNvPr>
          <p:cNvSpPr txBox="1"/>
          <p:nvPr/>
        </p:nvSpPr>
        <p:spPr>
          <a:xfrm>
            <a:off x="8806542" y="5922663"/>
            <a:ext cx="15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57904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4" cy="248618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Többalakúság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 objektumnak több típusa is van (az öröklődési láncon felfelé mindegyiket megkapja)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Ezen típusok közül bármelyikként használható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Példa: </a:t>
            </a:r>
            <a:r>
              <a:rPr lang="hu-HU" sz="1250" dirty="0">
                <a:latin typeface="Montserrat" pitchFamily="2" charset="77"/>
              </a:rPr>
              <a:t>A </a:t>
            </a:r>
            <a:r>
              <a:rPr lang="hu-HU" sz="1250" dirty="0" err="1">
                <a:latin typeface="Montserrat" pitchFamily="2" charset="77"/>
              </a:rPr>
              <a:t>HáziMacska</a:t>
            </a:r>
            <a:r>
              <a:rPr lang="hu-HU" sz="1250" dirty="0">
                <a:latin typeface="Montserrat" pitchFamily="2" charset="77"/>
              </a:rPr>
              <a:t> használható Macskaként, mert: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Házimacska egy Macska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Macska egy Gerinces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Gerinces egy Állat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Az Állat egy Objektum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065B6-E946-7DB0-5EA4-F3D9ED6D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76" y="4308261"/>
            <a:ext cx="3253093" cy="2317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21FED-1E1F-FCD6-CACB-55C6AD01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547" y="4308261"/>
            <a:ext cx="3253093" cy="23178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638673-7BD4-44C4-8C45-A6B3BBD98614}"/>
              </a:ext>
            </a:extLst>
          </p:cNvPr>
          <p:cNvSpPr/>
          <p:nvPr/>
        </p:nvSpPr>
        <p:spPr>
          <a:xfrm>
            <a:off x="5757550" y="4577098"/>
            <a:ext cx="811854" cy="511627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Object Detector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208F4-2C54-DFC9-38E1-13238063B5F7}"/>
              </a:ext>
            </a:extLst>
          </p:cNvPr>
          <p:cNvGrpSpPr/>
          <p:nvPr/>
        </p:nvGrpSpPr>
        <p:grpSpPr>
          <a:xfrm>
            <a:off x="7864883" y="4147456"/>
            <a:ext cx="649514" cy="653810"/>
            <a:chOff x="9632300" y="4303965"/>
            <a:chExt cx="649514" cy="6538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C2DB36-6DC6-B6B8-B1D1-4CE4838EB45B}"/>
                </a:ext>
              </a:extLst>
            </p:cNvPr>
            <p:cNvSpPr/>
            <p:nvPr/>
          </p:nvSpPr>
          <p:spPr>
            <a:xfrm>
              <a:off x="9632300" y="4303965"/>
              <a:ext cx="649514" cy="649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5E126E-10D5-906D-F46B-B4F2DD144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2300" y="4308261"/>
              <a:ext cx="649514" cy="64951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028B1-B1EA-2D87-B375-776DD9D4C3A9}"/>
              </a:ext>
            </a:extLst>
          </p:cNvPr>
          <p:cNvGrpSpPr/>
          <p:nvPr/>
        </p:nvGrpSpPr>
        <p:grpSpPr>
          <a:xfrm>
            <a:off x="3750084" y="4147456"/>
            <a:ext cx="649514" cy="653810"/>
            <a:chOff x="9632300" y="4303965"/>
            <a:chExt cx="649514" cy="6538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AC6C35-ABA0-4AAD-253E-5C236E797744}"/>
                </a:ext>
              </a:extLst>
            </p:cNvPr>
            <p:cNvSpPr/>
            <p:nvPr/>
          </p:nvSpPr>
          <p:spPr>
            <a:xfrm>
              <a:off x="9632300" y="4303965"/>
              <a:ext cx="649514" cy="649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9DA3746-07B7-165A-F3EB-496F16704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2300" y="4308261"/>
              <a:ext cx="649514" cy="649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118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E073C4-3C1A-FDC2-E62F-B8A401BE2E5A}"/>
              </a:ext>
            </a:extLst>
          </p:cNvPr>
          <p:cNvSpPr/>
          <p:nvPr/>
        </p:nvSpPr>
        <p:spPr>
          <a:xfrm>
            <a:off x="0" y="2274737"/>
            <a:ext cx="12192000" cy="3373112"/>
          </a:xfrm>
          <a:prstGeom prst="rect">
            <a:avLst/>
          </a:prstGeom>
          <a:solidFill>
            <a:srgbClr val="003366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A0593-924A-5EFE-66ED-BC24B1AFD613}"/>
              </a:ext>
            </a:extLst>
          </p:cNvPr>
          <p:cNvSpPr/>
          <p:nvPr/>
        </p:nvSpPr>
        <p:spPr>
          <a:xfrm>
            <a:off x="2844804" y="1770543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119817-D3D7-181E-57F5-A3C0B2903BB2}"/>
              </a:ext>
            </a:extLst>
          </p:cNvPr>
          <p:cNvSpPr/>
          <p:nvPr/>
        </p:nvSpPr>
        <p:spPr>
          <a:xfrm>
            <a:off x="6439030" y="1770543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59A9A-14A3-71B7-FED8-129C5C6457DE}"/>
              </a:ext>
            </a:extLst>
          </p:cNvPr>
          <p:cNvSpPr txBox="1"/>
          <p:nvPr/>
        </p:nvSpPr>
        <p:spPr>
          <a:xfrm>
            <a:off x="2844804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Félév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információk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0867BB-FF9F-FB2C-7F0C-DEBE21372F11}"/>
              </a:ext>
            </a:extLst>
          </p:cNvPr>
          <p:cNvSpPr txBox="1"/>
          <p:nvPr/>
        </p:nvSpPr>
        <p:spPr>
          <a:xfrm>
            <a:off x="6439030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1,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Bevezetés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TÉMAKÖRÖK: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89393-9C44-8231-05EA-9CFA8FE71BAA}"/>
              </a:ext>
            </a:extLst>
          </p:cNvPr>
          <p:cNvCxnSpPr/>
          <p:nvPr/>
        </p:nvCxnSpPr>
        <p:spPr>
          <a:xfrm>
            <a:off x="3156609" y="2248962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DF29B6-4F37-C990-A8C2-8E027851DC54}"/>
              </a:ext>
            </a:extLst>
          </p:cNvPr>
          <p:cNvCxnSpPr/>
          <p:nvPr/>
        </p:nvCxnSpPr>
        <p:spPr>
          <a:xfrm>
            <a:off x="6750831" y="2248962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2956913" y="2557488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Tankönyv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Előadások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Gyakorlat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Vizsgázás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Tesztlabor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Kidolgozások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Eszközök</a:t>
            </a:r>
          </a:p>
        </p:txBody>
      </p:sp>
      <p:sp>
        <p:nvSpPr>
          <p:cNvPr id="35" name="Tartalom helye 3">
            <a:extLst>
              <a:ext uri="{FF2B5EF4-FFF2-40B4-BE49-F238E27FC236}">
                <a16:creationId xmlns:a16="http://schemas.microsoft.com/office/drawing/2014/main" id="{85A9035B-51CC-20A6-AC0E-3CD41C920BA5}"/>
              </a:ext>
            </a:extLst>
          </p:cNvPr>
          <p:cNvSpPr txBox="1">
            <a:spLocks/>
          </p:cNvSpPr>
          <p:nvPr/>
        </p:nvSpPr>
        <p:spPr>
          <a:xfrm>
            <a:off x="6551451" y="2557488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Ismétlés gyakorlat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OOP Alapelvek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GOF1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GOF2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9725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161785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Többalakúság – „IS-A”</a:t>
            </a:r>
            <a:endParaRPr lang="hu-HU" sz="1250" dirty="0">
              <a:latin typeface="Montserrat" pitchFamily="2" charset="77"/>
            </a:endParaRP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Példa: </a:t>
            </a:r>
            <a:r>
              <a:rPr lang="hu-HU" sz="1250" dirty="0">
                <a:latin typeface="Montserrat" pitchFamily="2" charset="77"/>
              </a:rPr>
              <a:t>A </a:t>
            </a:r>
            <a:r>
              <a:rPr lang="hu-HU" sz="1250" dirty="0" err="1">
                <a:latin typeface="Montserrat" pitchFamily="2" charset="77"/>
              </a:rPr>
              <a:t>HáziMacska</a:t>
            </a:r>
            <a:r>
              <a:rPr lang="hu-HU" sz="1250" dirty="0">
                <a:latin typeface="Montserrat" pitchFamily="2" charset="77"/>
              </a:rPr>
              <a:t> használható Macskaként, mert: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Házimacska egy Macska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Macska egy Gerinces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Gerinces egy Állat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Az Állat egy Objektum</a:t>
            </a: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dirty="0">
              <a:latin typeface="Montserrat" pitchFamily="2" charset="77"/>
            </a:endParaRPr>
          </a:p>
        </p:txBody>
      </p:sp>
      <p:sp>
        <p:nvSpPr>
          <p:cNvPr id="3" name="Tartalom helye 3">
            <a:extLst>
              <a:ext uri="{FF2B5EF4-FFF2-40B4-BE49-F238E27FC236}">
                <a16:creationId xmlns:a16="http://schemas.microsoft.com/office/drawing/2014/main" id="{64C4A308-54D0-4DEC-3338-A635A2B6BD82}"/>
              </a:ext>
            </a:extLst>
          </p:cNvPr>
          <p:cNvSpPr txBox="1">
            <a:spLocks/>
          </p:cNvSpPr>
          <p:nvPr/>
        </p:nvSpPr>
        <p:spPr>
          <a:xfrm>
            <a:off x="876176" y="3279127"/>
            <a:ext cx="10987874" cy="159342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öröklődés másik neve IS-A kapcsolat.</a:t>
            </a:r>
            <a:endParaRPr lang="hu-HU" sz="1250" dirty="0">
              <a:latin typeface="Montserrat" pitchFamily="2" charset="77"/>
            </a:endParaRP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Példa: </a:t>
            </a:r>
            <a:r>
              <a:rPr lang="hu-HU" sz="1250" dirty="0">
                <a:latin typeface="Montserrat" pitchFamily="2" charset="77"/>
              </a:rPr>
              <a:t>A </a:t>
            </a:r>
            <a:r>
              <a:rPr lang="hu-HU" sz="1250" dirty="0" err="1">
                <a:latin typeface="Montserrat" pitchFamily="2" charset="77"/>
              </a:rPr>
              <a:t>HáziMacska</a:t>
            </a:r>
            <a:r>
              <a:rPr lang="hu-HU" sz="1250" dirty="0">
                <a:latin typeface="Montserrat" pitchFamily="2" charset="77"/>
              </a:rPr>
              <a:t> használható Macskaként, mert: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Házimacska </a:t>
            </a:r>
            <a:r>
              <a:rPr lang="hu-HU" sz="1250" b="1" dirty="0">
                <a:latin typeface="Montserrat" pitchFamily="2" charset="77"/>
              </a:rPr>
              <a:t>IS A</a:t>
            </a:r>
            <a:r>
              <a:rPr lang="hu-HU" sz="1250" dirty="0">
                <a:latin typeface="Montserrat" pitchFamily="2" charset="77"/>
              </a:rPr>
              <a:t> Macska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Macska </a:t>
            </a:r>
            <a:r>
              <a:rPr lang="hu-HU" sz="1250" b="1" dirty="0">
                <a:latin typeface="Montserrat" pitchFamily="2" charset="77"/>
              </a:rPr>
              <a:t>IS A</a:t>
            </a:r>
            <a:r>
              <a:rPr lang="hu-HU" sz="1250" dirty="0">
                <a:latin typeface="Montserrat" pitchFamily="2" charset="77"/>
              </a:rPr>
              <a:t> Gerinces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Gerinces </a:t>
            </a:r>
            <a:r>
              <a:rPr lang="hu-HU" sz="1250" b="1" dirty="0">
                <a:latin typeface="Montserrat" pitchFamily="2" charset="77"/>
              </a:rPr>
              <a:t>IS A</a:t>
            </a:r>
            <a:r>
              <a:rPr lang="hu-HU" sz="1250" dirty="0">
                <a:latin typeface="Montserrat" pitchFamily="2" charset="77"/>
              </a:rPr>
              <a:t> Állat (</a:t>
            </a:r>
            <a:r>
              <a:rPr lang="hu-HU" sz="1250" dirty="0" err="1">
                <a:latin typeface="Montserrat" pitchFamily="2" charset="77"/>
              </a:rPr>
              <a:t>class</a:t>
            </a:r>
            <a:r>
              <a:rPr lang="hu-HU" sz="1250" dirty="0">
                <a:latin typeface="Montserrat" pitchFamily="2" charset="77"/>
              </a:rPr>
              <a:t>)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Az Állat </a:t>
            </a:r>
            <a:r>
              <a:rPr lang="hu-HU" sz="1250" b="1" dirty="0">
                <a:latin typeface="Montserrat" pitchFamily="2" charset="77"/>
              </a:rPr>
              <a:t>IS A</a:t>
            </a:r>
            <a:r>
              <a:rPr lang="hu-HU" sz="1250" dirty="0">
                <a:latin typeface="Montserrat" pitchFamily="2" charset="77"/>
              </a:rPr>
              <a:t> Objektum (</a:t>
            </a:r>
            <a:r>
              <a:rPr lang="hu-HU" sz="1250" dirty="0" err="1">
                <a:latin typeface="Montserrat" pitchFamily="2" charset="77"/>
              </a:rPr>
              <a:t>base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class</a:t>
            </a:r>
            <a:r>
              <a:rPr lang="hu-HU" sz="1250" dirty="0">
                <a:latin typeface="Montserrat" pitchFamily="2" charset="77"/>
              </a:rPr>
              <a:t>)</a:t>
            </a: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132972E9-9947-2C6F-C7CA-BFA640851E39}"/>
              </a:ext>
            </a:extLst>
          </p:cNvPr>
          <p:cNvSpPr txBox="1">
            <a:spLocks/>
          </p:cNvSpPr>
          <p:nvPr/>
        </p:nvSpPr>
        <p:spPr>
          <a:xfrm>
            <a:off x="876176" y="4872556"/>
            <a:ext cx="10987874" cy="148379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IS-A kapcsolatnak 2 fajtája van: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Öröklődés (</a:t>
            </a:r>
            <a:r>
              <a:rPr lang="hu-HU" sz="1250" dirty="0" err="1">
                <a:latin typeface="Montserrat" pitchFamily="2" charset="77"/>
              </a:rPr>
              <a:t>inheritance</a:t>
            </a:r>
            <a:r>
              <a:rPr lang="hu-HU" sz="1250" dirty="0">
                <a:latin typeface="Montserrat" pitchFamily="2" charset="77"/>
              </a:rPr>
              <a:t>) – Java </a:t>
            </a:r>
            <a:r>
              <a:rPr lang="hu-HU" sz="1250" dirty="0" err="1">
                <a:latin typeface="Montserrat" pitchFamily="2" charset="77"/>
              </a:rPr>
              <a:t>kulcszava</a:t>
            </a:r>
            <a:r>
              <a:rPr lang="hu-HU" sz="1250" dirty="0">
                <a:latin typeface="Montserrat" pitchFamily="2" charset="77"/>
              </a:rPr>
              <a:t>: '</a:t>
            </a:r>
            <a:r>
              <a:rPr lang="hu-HU" sz="1250" dirty="0" err="1">
                <a:latin typeface="Montserrat" pitchFamily="2" charset="77"/>
              </a:rPr>
              <a:t>extends</a:t>
            </a:r>
            <a:r>
              <a:rPr lang="hu-HU" sz="1250" dirty="0">
                <a:latin typeface="Montserrat" pitchFamily="2" charset="77"/>
              </a:rPr>
              <a:t>’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Interface</a:t>
            </a:r>
            <a:r>
              <a:rPr lang="hu-HU" sz="1250" dirty="0">
                <a:latin typeface="Montserrat" pitchFamily="2" charset="77"/>
              </a:rPr>
              <a:t> megvalósítás – Java </a:t>
            </a:r>
            <a:r>
              <a:rPr lang="hu-HU" sz="1250" dirty="0" err="1">
                <a:latin typeface="Montserrat" pitchFamily="2" charset="77"/>
              </a:rPr>
              <a:t>kulcsszava</a:t>
            </a:r>
            <a:r>
              <a:rPr lang="hu-HU" sz="1250" dirty="0">
                <a:latin typeface="Montserrat" pitchFamily="2" charset="77"/>
              </a:rPr>
              <a:t>: </a:t>
            </a:r>
            <a:r>
              <a:rPr lang="hu-HU" sz="1250" dirty="0" err="1">
                <a:latin typeface="Montserrat" pitchFamily="2" charset="77"/>
              </a:rPr>
              <a:t>implements</a:t>
            </a:r>
            <a:endParaRPr lang="hu-HU" sz="1200" dirty="0">
              <a:latin typeface="Montserrat" pitchFamily="2" charset="77"/>
            </a:endParaRP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C#-ban mindkettőt kettősponttal jelöljük!</a:t>
            </a:r>
          </a:p>
        </p:txBody>
      </p:sp>
    </p:spTree>
    <p:extLst>
      <p:ext uri="{BB962C8B-B14F-4D97-AF65-F5344CB8AC3E}">
        <p14:creationId xmlns:p14="http://schemas.microsoft.com/office/powerpoint/2010/main" val="3106387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20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IS-A KAPCSOLAT</a:t>
            </a: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132972E9-9947-2C6F-C7CA-BFA640851E39}"/>
              </a:ext>
            </a:extLst>
          </p:cNvPr>
          <p:cNvSpPr txBox="1">
            <a:spLocks/>
          </p:cNvSpPr>
          <p:nvPr/>
        </p:nvSpPr>
        <p:spPr>
          <a:xfrm>
            <a:off x="876176" y="1655749"/>
            <a:ext cx="10987874" cy="94225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IS-A kapcsolatnak 2 fajtája van: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Öröklődés (</a:t>
            </a:r>
            <a:r>
              <a:rPr lang="hu-HU" sz="1250" dirty="0" err="1">
                <a:latin typeface="Montserrat" pitchFamily="2" charset="77"/>
              </a:rPr>
              <a:t>inheritance</a:t>
            </a:r>
            <a:r>
              <a:rPr lang="hu-HU" sz="1250" dirty="0">
                <a:latin typeface="Montserrat" pitchFamily="2" charset="77"/>
              </a:rPr>
              <a:t>)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Interface</a:t>
            </a:r>
            <a:r>
              <a:rPr lang="hu-HU" sz="1250" dirty="0">
                <a:latin typeface="Montserrat" pitchFamily="2" charset="77"/>
              </a:rPr>
              <a:t> megvalósítás</a:t>
            </a:r>
            <a:endParaRPr lang="hu-HU" sz="1200" dirty="0"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EBD4A-0760-F362-1616-05655AA33C59}"/>
              </a:ext>
            </a:extLst>
          </p:cNvPr>
          <p:cNvSpPr txBox="1"/>
          <p:nvPr/>
        </p:nvSpPr>
        <p:spPr>
          <a:xfrm>
            <a:off x="0" y="2598003"/>
            <a:ext cx="5871990" cy="830997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Öröklődés</a:t>
            </a:r>
            <a:endParaRPr lang="hu-HU" sz="1200" b="0" dirty="0">
              <a:solidFill>
                <a:srgbClr val="FFFF00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B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osztály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az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A-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ből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ered</a:t>
            </a:r>
            <a:r>
              <a:rPr lang="en-GB" sz="1200" i="1" dirty="0">
                <a:solidFill>
                  <a:srgbClr val="546E7A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. B IS-A A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6C15E-CB82-79C1-9FC1-791FF29E132C}"/>
              </a:ext>
            </a:extLst>
          </p:cNvPr>
          <p:cNvSpPr txBox="1"/>
          <p:nvPr/>
        </p:nvSpPr>
        <p:spPr>
          <a:xfrm>
            <a:off x="6320010" y="2598003"/>
            <a:ext cx="5871990" cy="830997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hu-HU" sz="1200" b="0" i="1" dirty="0" err="1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Interface</a:t>
            </a:r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megvalósítás</a:t>
            </a:r>
            <a:endParaRPr lang="hu-HU" sz="1200" b="0" dirty="0">
              <a:solidFill>
                <a:srgbClr val="FFFF00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interface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InterfaceA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Osztaly1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implements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InterfaceA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Osztaly1 IS-A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InterfaceA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6" name="Tartalom helye 3">
            <a:extLst>
              <a:ext uri="{FF2B5EF4-FFF2-40B4-BE49-F238E27FC236}">
                <a16:creationId xmlns:a16="http://schemas.microsoft.com/office/drawing/2014/main" id="{1F0DCABD-C854-C109-D396-D77C786FB107}"/>
              </a:ext>
            </a:extLst>
          </p:cNvPr>
          <p:cNvSpPr txBox="1">
            <a:spLocks/>
          </p:cNvSpPr>
          <p:nvPr/>
        </p:nvSpPr>
        <p:spPr>
          <a:xfrm>
            <a:off x="876176" y="3539632"/>
            <a:ext cx="10987874" cy="281671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Öröklődés: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Osztályok közötti kapcsolat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alosztály örökölheti az ősök tulajdonságait és viselkedését (metódusait)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</a:t>
            </a:r>
            <a:r>
              <a:rPr lang="hu-HU" sz="1250" b="1" dirty="0">
                <a:latin typeface="Montserrat" pitchFamily="2" charset="77"/>
              </a:rPr>
              <a:t>alosztály IS-A ősosztály</a:t>
            </a: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Interface</a:t>
            </a:r>
            <a:r>
              <a:rPr lang="hu-HU" sz="1400" b="1" dirty="0">
                <a:latin typeface="Montserrat" pitchFamily="2" charset="77"/>
              </a:rPr>
              <a:t> megvalósítás: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Akkor fordul elő, mikor egy osztály egy- vagy több </a:t>
            </a:r>
            <a:r>
              <a:rPr lang="hu-HU" sz="1250" dirty="0" err="1">
                <a:latin typeface="Montserrat" pitchFamily="2" charset="77"/>
              </a:rPr>
              <a:t>interface</a:t>
            </a:r>
            <a:r>
              <a:rPr lang="hu-HU" sz="1250" dirty="0">
                <a:latin typeface="Montserrat" pitchFamily="2" charset="77"/>
              </a:rPr>
              <a:t>-t implementál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</a:t>
            </a:r>
            <a:r>
              <a:rPr lang="hu-HU" sz="1250" dirty="0" err="1">
                <a:latin typeface="Montserrat" pitchFamily="2" charset="77"/>
              </a:rPr>
              <a:t>interface</a:t>
            </a:r>
            <a:r>
              <a:rPr lang="hu-HU" sz="1250" dirty="0">
                <a:latin typeface="Montserrat" pitchFamily="2" charset="77"/>
              </a:rPr>
              <a:t> egy kapcsolatot definiál, mely leírja, hogy milyen metódusokat 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kell adniuk az implementációt alkalmazó osztályoknak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</a:t>
            </a:r>
            <a:r>
              <a:rPr lang="hu-HU" sz="1250" b="1" dirty="0">
                <a:latin typeface="Montserrat" pitchFamily="2" charset="77"/>
              </a:rPr>
              <a:t>implementációt alkalmazó osztály IS-A </a:t>
            </a:r>
            <a:r>
              <a:rPr lang="hu-HU" sz="1250" b="1" dirty="0" err="1">
                <a:latin typeface="Montserrat" pitchFamily="2" charset="77"/>
              </a:rPr>
              <a:t>interface</a:t>
            </a:r>
            <a:endParaRPr lang="hu-HU" sz="12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208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5" y="1092686"/>
            <a:ext cx="431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 MEGVALÓSÍTÁSA</a:t>
            </a: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132972E9-9947-2C6F-C7CA-BFA640851E39}"/>
              </a:ext>
            </a:extLst>
          </p:cNvPr>
          <p:cNvSpPr txBox="1">
            <a:spLocks/>
          </p:cNvSpPr>
          <p:nvPr/>
        </p:nvSpPr>
        <p:spPr>
          <a:xfrm>
            <a:off x="876176" y="1655749"/>
            <a:ext cx="5443834" cy="177325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Interface</a:t>
            </a: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Egy „leírat/tervrajz/szerződés”, mely definiál egy szett metódust, melyet az </a:t>
            </a:r>
            <a:r>
              <a:rPr lang="hu-HU" sz="1400" dirty="0" err="1">
                <a:latin typeface="Montserrat" pitchFamily="2" charset="77"/>
              </a:rPr>
              <a:t>interface</a:t>
            </a:r>
            <a:r>
              <a:rPr lang="hu-HU" sz="1400" dirty="0">
                <a:latin typeface="Montserrat" pitchFamily="2" charset="77"/>
              </a:rPr>
              <a:t>-t implementáló osztálynak meg kell adnia.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Nem tartalmaznak metódus megvalósítást, csak metódus szignatúrákat deklarálnak.</a:t>
            </a:r>
            <a:endParaRPr lang="hu-HU" sz="1350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6C15E-CB82-79C1-9FC1-791FF29E132C}"/>
              </a:ext>
            </a:extLst>
          </p:cNvPr>
          <p:cNvSpPr txBox="1"/>
          <p:nvPr/>
        </p:nvSpPr>
        <p:spPr>
          <a:xfrm>
            <a:off x="6320010" y="1092686"/>
            <a:ext cx="5871990" cy="3416320"/>
          </a:xfrm>
          <a:prstGeom prst="rect">
            <a:avLst/>
          </a:prstGeom>
          <a:solidFill>
            <a:srgbClr val="252526"/>
          </a:solidFill>
        </p:spPr>
        <p:txBody>
          <a:bodyPr wrap="square" lIns="540000" rtlCol="0">
            <a:spAutoFit/>
          </a:bodyPr>
          <a:lstStyle/>
          <a:p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Az </a:t>
            </a:r>
            <a:r>
              <a:rPr lang="hu-HU" sz="1200" i="1" dirty="0" err="1">
                <a:solidFill>
                  <a:srgbClr val="FFFF00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i</a:t>
            </a:r>
            <a:r>
              <a:rPr lang="hu-HU" sz="1200" b="0" i="1" dirty="0" err="1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nterface</a:t>
            </a:r>
            <a:endParaRPr lang="hu-HU" sz="1200" b="0" dirty="0">
              <a:solidFill>
                <a:srgbClr val="FFFF00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interface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alszik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b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endParaRPr lang="hu-HU" sz="1200" b="0" i="1" dirty="0">
              <a:solidFill>
                <a:srgbClr val="FFFF00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b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Az osztály, mely „Megvalósítja” az </a:t>
            </a:r>
            <a:r>
              <a:rPr lang="hu-HU" sz="1200" b="0" i="1" dirty="0" err="1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interface</a:t>
            </a:r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-t</a:t>
            </a:r>
            <a:endParaRPr lang="hu-HU" sz="1200" b="0" dirty="0">
              <a:solidFill>
                <a:srgbClr val="FFFF00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implements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Allat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@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2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System</a:t>
            </a:r>
            <a:r>
              <a:rPr lang="en-GB" sz="12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out</a:t>
            </a:r>
            <a:r>
              <a:rPr lang="en-GB" sz="12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println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 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</a:t>
            </a:r>
            <a:r>
              <a:rPr lang="en-GB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");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@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void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alszik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2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System</a:t>
            </a:r>
            <a:r>
              <a:rPr lang="en-GB" sz="12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out</a:t>
            </a:r>
            <a:r>
              <a:rPr lang="en-GB" sz="12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println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(”</a:t>
            </a:r>
            <a:r>
              <a:rPr lang="en-GB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 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alszik</a:t>
            </a:r>
            <a:r>
              <a:rPr lang="en-GB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");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artalom helye 3">
            <a:extLst>
              <a:ext uri="{FF2B5EF4-FFF2-40B4-BE49-F238E27FC236}">
                <a16:creationId xmlns:a16="http://schemas.microsoft.com/office/drawing/2014/main" id="{0EC1E452-14C4-3D50-B0E9-13FCAEFBDA5E}"/>
              </a:ext>
            </a:extLst>
          </p:cNvPr>
          <p:cNvSpPr txBox="1">
            <a:spLocks/>
          </p:cNvSpPr>
          <p:nvPr/>
        </p:nvSpPr>
        <p:spPr>
          <a:xfrm>
            <a:off x="876176" y="3631930"/>
            <a:ext cx="5443834" cy="213338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</a:t>
            </a:r>
            <a:r>
              <a:rPr lang="hu-HU" sz="1400" b="1" dirty="0" err="1">
                <a:latin typeface="Montserrat" pitchFamily="2" charset="77"/>
              </a:rPr>
              <a:t>Interface</a:t>
            </a:r>
            <a:r>
              <a:rPr lang="hu-HU" sz="1400" b="1" dirty="0">
                <a:latin typeface="Montserrat" pitchFamily="2" charset="77"/>
              </a:rPr>
              <a:t>-t „megvalósító” osztály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Mikor egy osztály implementál egy </a:t>
            </a:r>
            <a:r>
              <a:rPr lang="hu-HU" sz="1400" dirty="0" err="1">
                <a:latin typeface="Montserrat" pitchFamily="2" charset="77"/>
              </a:rPr>
              <a:t>interface</a:t>
            </a:r>
            <a:r>
              <a:rPr lang="hu-HU" sz="1400" dirty="0">
                <a:latin typeface="Montserrat" pitchFamily="2" charset="77"/>
              </a:rPr>
              <a:t>-t, elfogadja az </a:t>
            </a:r>
            <a:r>
              <a:rPr lang="hu-HU" sz="1400" dirty="0" err="1">
                <a:latin typeface="Montserrat" pitchFamily="2" charset="77"/>
              </a:rPr>
              <a:t>interface</a:t>
            </a:r>
            <a:r>
              <a:rPr lang="hu-HU" sz="1400" dirty="0">
                <a:latin typeface="Montserrat" pitchFamily="2" charset="77"/>
              </a:rPr>
              <a:t> által </a:t>
            </a:r>
            <a:r>
              <a:rPr lang="hu-HU" sz="1400" dirty="0" err="1">
                <a:latin typeface="Montserrat" pitchFamily="2" charset="77"/>
              </a:rPr>
              <a:t>definiáltakat</a:t>
            </a:r>
            <a:r>
              <a:rPr lang="hu-HU" sz="1400" dirty="0">
                <a:latin typeface="Montserrat" pitchFamily="2" charset="77"/>
              </a:rPr>
              <a:t>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Az osztály adja a megvalósítást az </a:t>
            </a:r>
            <a:r>
              <a:rPr lang="hu-HU" sz="1400" dirty="0" err="1">
                <a:latin typeface="Montserrat" pitchFamily="2" charset="77"/>
              </a:rPr>
              <a:t>interface</a:t>
            </a:r>
            <a:r>
              <a:rPr lang="hu-HU" sz="1400" dirty="0">
                <a:latin typeface="Montserrat" pitchFamily="2" charset="77"/>
              </a:rPr>
              <a:t> által leírt összes metódusra.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Az </a:t>
            </a:r>
            <a:r>
              <a:rPr lang="hu-HU" sz="1400" dirty="0" err="1">
                <a:latin typeface="Montserrat" pitchFamily="2" charset="77"/>
              </a:rPr>
              <a:t>interface</a:t>
            </a:r>
            <a:r>
              <a:rPr lang="hu-HU" sz="1400" dirty="0">
                <a:latin typeface="Montserrat" pitchFamily="2" charset="77"/>
              </a:rPr>
              <a:t>-t adó osztály így „valósítja meg” vagy „implementálja” az </a:t>
            </a:r>
            <a:r>
              <a:rPr lang="hu-HU" sz="1400" dirty="0" err="1">
                <a:latin typeface="Montserrat" pitchFamily="2" charset="77"/>
              </a:rPr>
              <a:t>interface</a:t>
            </a:r>
            <a:r>
              <a:rPr lang="hu-HU" sz="1400" dirty="0">
                <a:latin typeface="Montserrat" pitchFamily="2" charset="77"/>
              </a:rPr>
              <a:t>-t.</a:t>
            </a:r>
            <a:endParaRPr lang="hu-HU" sz="135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7751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CDC4CD-39E0-6B76-22B4-33BFA4A8C9DF}"/>
              </a:ext>
            </a:extLst>
          </p:cNvPr>
          <p:cNvSpPr/>
          <p:nvPr/>
        </p:nvSpPr>
        <p:spPr>
          <a:xfrm>
            <a:off x="8686800" y="720000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DB46BE-DBCC-E3CD-997E-90D27B30B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5" b="3873"/>
          <a:stretch/>
        </p:blipFill>
        <p:spPr>
          <a:xfrm>
            <a:off x="8686796" y="2025008"/>
            <a:ext cx="3505200" cy="48329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07FE31-3BF2-58BB-4105-8DD988EE1527}"/>
              </a:ext>
            </a:extLst>
          </p:cNvPr>
          <p:cNvSpPr/>
          <p:nvPr/>
        </p:nvSpPr>
        <p:spPr>
          <a:xfrm>
            <a:off x="8686796" y="2025008"/>
            <a:ext cx="3505204" cy="4832991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t>22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3" name="Tartalom helye 3">
            <a:extLst>
              <a:ext uri="{FF2B5EF4-FFF2-40B4-BE49-F238E27FC236}">
                <a16:creationId xmlns:a16="http://schemas.microsoft.com/office/drawing/2014/main" id="{64C4A308-54D0-4DEC-3338-A635A2B6BD82}"/>
              </a:ext>
            </a:extLst>
          </p:cNvPr>
          <p:cNvSpPr txBox="1">
            <a:spLocks/>
          </p:cNvSpPr>
          <p:nvPr/>
        </p:nvSpPr>
        <p:spPr>
          <a:xfrm>
            <a:off x="876176" y="2203794"/>
            <a:ext cx="10987874" cy="82243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Létre hoztunk egy </a:t>
            </a:r>
            <a:r>
              <a:rPr lang="hu-HU" sz="1400" b="1" dirty="0" err="1">
                <a:latin typeface="Montserrat" pitchFamily="2" charset="77"/>
              </a:rPr>
              <a:t>interface</a:t>
            </a:r>
            <a:r>
              <a:rPr lang="hu-HU" sz="1400" b="1" dirty="0">
                <a:latin typeface="Montserrat" pitchFamily="2" charset="77"/>
              </a:rPr>
              <a:t>-t. Na de minek tettünk elé „I” betűt?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 err="1">
                <a:latin typeface="Montserrat" pitchFamily="2" charset="77"/>
              </a:rPr>
              <a:t>Hungarian</a:t>
            </a:r>
            <a:r>
              <a:rPr lang="hu-HU" sz="1100" dirty="0">
                <a:latin typeface="Montserrat" pitchFamily="2" charset="77"/>
              </a:rPr>
              <a:t> </a:t>
            </a:r>
            <a:r>
              <a:rPr lang="hu-HU" sz="1100" dirty="0" err="1">
                <a:latin typeface="Montserrat" pitchFamily="2" charset="77"/>
              </a:rPr>
              <a:t>notation</a:t>
            </a:r>
            <a:endParaRPr lang="hu-HU" sz="11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Itt most </a:t>
            </a:r>
            <a:r>
              <a:rPr lang="hu-HU" sz="1100" dirty="0" err="1">
                <a:latin typeface="Montserrat" pitchFamily="2" charset="77"/>
              </a:rPr>
              <a:t>CamelCase</a:t>
            </a:r>
            <a:r>
              <a:rPr lang="hu-HU" sz="1100" dirty="0">
                <a:latin typeface="Montserrat" pitchFamily="2" charset="77"/>
              </a:rPr>
              <a:t>-t alkalmaztunk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73CA574-57DC-6983-61F1-F509253F5DB1}"/>
              </a:ext>
            </a:extLst>
          </p:cNvPr>
          <p:cNvSpPr txBox="1">
            <a:spLocks/>
          </p:cNvSpPr>
          <p:nvPr/>
        </p:nvSpPr>
        <p:spPr>
          <a:xfrm>
            <a:off x="838996" y="3026229"/>
            <a:ext cx="10987874" cy="224245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Hungarian</a:t>
            </a:r>
            <a:r>
              <a:rPr lang="hu-HU" sz="1400" b="1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notation</a:t>
            </a:r>
            <a:endParaRPr lang="hu-HU" sz="140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Charles Simonyi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A változó nevéből kitalálható a változó típusa.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050" dirty="0">
                <a:latin typeface="Montserrat" pitchFamily="2" charset="77"/>
              </a:rPr>
              <a:t>Pl.: Minden int típusú változót </a:t>
            </a:r>
            <a:r>
              <a:rPr lang="hu-HU" sz="1050" b="1" dirty="0">
                <a:latin typeface="Montserrat" pitchFamily="2" charset="77"/>
              </a:rPr>
              <a:t>i</a:t>
            </a:r>
            <a:r>
              <a:rPr lang="hu-HU" sz="1050" dirty="0">
                <a:latin typeface="Montserrat" pitchFamily="2" charset="77"/>
              </a:rPr>
              <a:t> betűvel kezdek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050" dirty="0">
                <a:latin typeface="Montserrat" pitchFamily="2" charset="77"/>
              </a:rPr>
              <a:t>Pl.: Minden pointer változó nevét </a:t>
            </a:r>
            <a:r>
              <a:rPr lang="hu-HU" sz="1050" b="1" dirty="0" err="1">
                <a:latin typeface="Montserrat" pitchFamily="2" charset="77"/>
              </a:rPr>
              <a:t>p</a:t>
            </a:r>
            <a:r>
              <a:rPr lang="hu-HU" sz="1050" b="1" dirty="0">
                <a:latin typeface="Montserrat" pitchFamily="2" charset="77"/>
              </a:rPr>
              <a:t> </a:t>
            </a:r>
            <a:r>
              <a:rPr lang="hu-HU" sz="1050" dirty="0">
                <a:latin typeface="Montserrat" pitchFamily="2" charset="77"/>
              </a:rPr>
              <a:t>betűvel kezdek.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050" dirty="0">
                <a:latin typeface="Montserrat" pitchFamily="2" charset="77"/>
              </a:rPr>
              <a:t>C#-ban „illik” az </a:t>
            </a:r>
            <a:r>
              <a:rPr lang="hu-HU" sz="1050" dirty="0" err="1">
                <a:latin typeface="Montserrat" pitchFamily="2" charset="77"/>
              </a:rPr>
              <a:t>interface</a:t>
            </a:r>
            <a:r>
              <a:rPr lang="hu-HU" sz="1050" dirty="0">
                <a:latin typeface="Montserrat" pitchFamily="2" charset="77"/>
              </a:rPr>
              <a:t> nevét </a:t>
            </a:r>
            <a:r>
              <a:rPr lang="hu-HU" sz="1050" b="1" dirty="0">
                <a:latin typeface="Montserrat" pitchFamily="2" charset="77"/>
              </a:rPr>
              <a:t>I</a:t>
            </a:r>
            <a:r>
              <a:rPr lang="hu-HU" sz="1050" dirty="0">
                <a:latin typeface="Montserrat" pitchFamily="2" charset="77"/>
              </a:rPr>
              <a:t> betűvel kezdeni.</a:t>
            </a:r>
            <a:endParaRPr lang="hu-HU" sz="1050" b="1" dirty="0"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E7781-BF04-90D1-A8C6-E34CD1476FED}"/>
              </a:ext>
            </a:extLst>
          </p:cNvPr>
          <p:cNvSpPr txBox="1"/>
          <p:nvPr/>
        </p:nvSpPr>
        <p:spPr>
          <a:xfrm>
            <a:off x="0" y="1501788"/>
            <a:ext cx="12192000" cy="523220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interface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ITudUgatni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2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E7781-BF04-90D1-A8C6-E34CD1476FED}"/>
              </a:ext>
            </a:extLst>
          </p:cNvPr>
          <p:cNvSpPr txBox="1"/>
          <p:nvPr/>
        </p:nvSpPr>
        <p:spPr>
          <a:xfrm>
            <a:off x="0" y="1501788"/>
            <a:ext cx="12192000" cy="738664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interface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ITudUgatni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String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ugat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public abstract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23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2425843"/>
            <a:ext cx="10987874" cy="82243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Public </a:t>
            </a:r>
            <a:r>
              <a:rPr lang="hu-HU" sz="1400" b="1" dirty="0" err="1">
                <a:latin typeface="Montserrat" pitchFamily="2" charset="77"/>
              </a:rPr>
              <a:t>Abstract</a:t>
            </a:r>
            <a:endParaRPr lang="hu-HU" sz="140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 err="1">
                <a:latin typeface="Montserrat" pitchFamily="2" charset="77"/>
              </a:rPr>
              <a:t>Interface</a:t>
            </a:r>
            <a:r>
              <a:rPr lang="hu-HU" sz="1100" dirty="0">
                <a:latin typeface="Montserrat" pitchFamily="2" charset="77"/>
              </a:rPr>
              <a:t>-en belül minden publikus és minden absztrakt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Ezért nem kötelező ezeket kiírni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848CC4-1BB9-D1A9-9027-21894E63AA28}"/>
              </a:ext>
            </a:extLst>
          </p:cNvPr>
          <p:cNvSpPr/>
          <p:nvPr/>
        </p:nvSpPr>
        <p:spPr>
          <a:xfrm>
            <a:off x="1107097" y="3429000"/>
            <a:ext cx="3251196" cy="2107932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CE73A-E683-2422-F391-A8A9C805E66F}"/>
              </a:ext>
            </a:extLst>
          </p:cNvPr>
          <p:cNvSpPr txBox="1"/>
          <p:nvPr/>
        </p:nvSpPr>
        <p:spPr>
          <a:xfrm>
            <a:off x="1107097" y="353821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Osztály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6" name="Tartalom helye 3">
            <a:extLst>
              <a:ext uri="{FF2B5EF4-FFF2-40B4-BE49-F238E27FC236}">
                <a16:creationId xmlns:a16="http://schemas.microsoft.com/office/drawing/2014/main" id="{F89577C2-49CE-8F44-8B81-CB027DB887CA}"/>
              </a:ext>
            </a:extLst>
          </p:cNvPr>
          <p:cNvSpPr txBox="1">
            <a:spLocks/>
          </p:cNvSpPr>
          <p:nvPr/>
        </p:nvSpPr>
        <p:spPr>
          <a:xfrm>
            <a:off x="1219206" y="3907544"/>
            <a:ext cx="3026979" cy="79702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Felülete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Megvalósítása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CA6E379-F098-C912-742C-3417902330D9}"/>
              </a:ext>
            </a:extLst>
          </p:cNvPr>
          <p:cNvSpPr/>
          <p:nvPr/>
        </p:nvSpPr>
        <p:spPr>
          <a:xfrm>
            <a:off x="4470402" y="3428999"/>
            <a:ext cx="3251196" cy="2107933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2C21DC-AFC9-B924-41E7-985DCA37DEA5}"/>
              </a:ext>
            </a:extLst>
          </p:cNvPr>
          <p:cNvSpPr txBox="1"/>
          <p:nvPr/>
        </p:nvSpPr>
        <p:spPr>
          <a:xfrm>
            <a:off x="4470402" y="353821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Interface</a:t>
            </a:r>
          </a:p>
        </p:txBody>
      </p:sp>
      <p:sp>
        <p:nvSpPr>
          <p:cNvPr id="21" name="Tartalom helye 3">
            <a:extLst>
              <a:ext uri="{FF2B5EF4-FFF2-40B4-BE49-F238E27FC236}">
                <a16:creationId xmlns:a16="http://schemas.microsoft.com/office/drawing/2014/main" id="{676BB74D-6F6E-3DDC-6641-DDAEDA1DC336}"/>
              </a:ext>
            </a:extLst>
          </p:cNvPr>
          <p:cNvSpPr txBox="1">
            <a:spLocks/>
          </p:cNvSpPr>
          <p:nvPr/>
        </p:nvSpPr>
        <p:spPr>
          <a:xfrm>
            <a:off x="4582511" y="3907544"/>
            <a:ext cx="3026979" cy="144866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Felülete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Nincs Megvalósítása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Mivel minden Absztrakt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D59AAB-D4D2-88B1-FCDF-00C7A39541AB}"/>
              </a:ext>
            </a:extLst>
          </p:cNvPr>
          <p:cNvSpPr/>
          <p:nvPr/>
        </p:nvSpPr>
        <p:spPr>
          <a:xfrm>
            <a:off x="7833707" y="3429000"/>
            <a:ext cx="3251196" cy="2107934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93CE35-034A-2725-E26F-8879CDF11522}"/>
              </a:ext>
            </a:extLst>
          </p:cNvPr>
          <p:cNvSpPr txBox="1"/>
          <p:nvPr/>
        </p:nvSpPr>
        <p:spPr>
          <a:xfrm>
            <a:off x="7833707" y="353821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Absztrakt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Osztály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5" name="Tartalom helye 3">
            <a:extLst>
              <a:ext uri="{FF2B5EF4-FFF2-40B4-BE49-F238E27FC236}">
                <a16:creationId xmlns:a16="http://schemas.microsoft.com/office/drawing/2014/main" id="{BF81EFFC-59F2-85B3-59EC-746CF73EDE7A}"/>
              </a:ext>
            </a:extLst>
          </p:cNvPr>
          <p:cNvSpPr txBox="1">
            <a:spLocks/>
          </p:cNvSpPr>
          <p:nvPr/>
        </p:nvSpPr>
        <p:spPr>
          <a:xfrm>
            <a:off x="7945816" y="3907544"/>
            <a:ext cx="3026979" cy="162939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Felülete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Megvalósítása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Megvalósítás lehet részleges, vagy teljesen hiányozhat is, ha minden metódusa absztrakt</a:t>
            </a:r>
          </a:p>
        </p:txBody>
      </p:sp>
    </p:spTree>
    <p:extLst>
      <p:ext uri="{BB962C8B-B14F-4D97-AF65-F5344CB8AC3E}">
        <p14:creationId xmlns:p14="http://schemas.microsoft.com/office/powerpoint/2010/main" val="3292631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24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Absztrakt Osztály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Arra használjuk, hogy ő legyen a hierarchia őse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hierarchia tetején vannak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Ezek az Absztrakt ősök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Megfogalmazzák, hogy milyen szolgáltatásokat nyújtunk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Nem dolgozzák ki a szolgáltatásokat, azokat a gyermek osztályok teszik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Emlékezzünk vissza, mit jelent az Absztrakció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D59AAB-D4D2-88B1-FCDF-00C7A39541AB}"/>
              </a:ext>
            </a:extLst>
          </p:cNvPr>
          <p:cNvSpPr/>
          <p:nvPr/>
        </p:nvSpPr>
        <p:spPr>
          <a:xfrm>
            <a:off x="7833707" y="1095440"/>
            <a:ext cx="3251196" cy="2107934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93CE35-034A-2725-E26F-8879CDF11522}"/>
              </a:ext>
            </a:extLst>
          </p:cNvPr>
          <p:cNvSpPr txBox="1"/>
          <p:nvPr/>
        </p:nvSpPr>
        <p:spPr>
          <a:xfrm>
            <a:off x="7833707" y="120465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Absztrakt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Osztály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5" name="Tartalom helye 3">
            <a:extLst>
              <a:ext uri="{FF2B5EF4-FFF2-40B4-BE49-F238E27FC236}">
                <a16:creationId xmlns:a16="http://schemas.microsoft.com/office/drawing/2014/main" id="{BF81EFFC-59F2-85B3-59EC-746CF73EDE7A}"/>
              </a:ext>
            </a:extLst>
          </p:cNvPr>
          <p:cNvSpPr txBox="1">
            <a:spLocks/>
          </p:cNvSpPr>
          <p:nvPr/>
        </p:nvSpPr>
        <p:spPr>
          <a:xfrm>
            <a:off x="7945816" y="1573984"/>
            <a:ext cx="3026979" cy="162939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Felülete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Megvalósítása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Megvalósítás lehet részleges, vagy teljesen hiányozhat is, ha minden metódusa absztrakt</a:t>
            </a:r>
          </a:p>
        </p:txBody>
      </p:sp>
    </p:spTree>
    <p:extLst>
      <p:ext uri="{BB962C8B-B14F-4D97-AF65-F5344CB8AC3E}">
        <p14:creationId xmlns:p14="http://schemas.microsoft.com/office/powerpoint/2010/main" val="1025547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25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Egy Macska „szolgáltatásai”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Kódoljunk macska viselkedést... induljunk egy tarisznyarákból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D59AAB-D4D2-88B1-FCDF-00C7A39541AB}"/>
              </a:ext>
            </a:extLst>
          </p:cNvPr>
          <p:cNvSpPr/>
          <p:nvPr/>
        </p:nvSpPr>
        <p:spPr>
          <a:xfrm>
            <a:off x="7833707" y="1095440"/>
            <a:ext cx="3251196" cy="2107934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93CE35-034A-2725-E26F-8879CDF11522}"/>
              </a:ext>
            </a:extLst>
          </p:cNvPr>
          <p:cNvSpPr txBox="1"/>
          <p:nvPr/>
        </p:nvSpPr>
        <p:spPr>
          <a:xfrm>
            <a:off x="7833707" y="120465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Absztrakt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Osztály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5" name="Tartalom helye 3">
            <a:extLst>
              <a:ext uri="{FF2B5EF4-FFF2-40B4-BE49-F238E27FC236}">
                <a16:creationId xmlns:a16="http://schemas.microsoft.com/office/drawing/2014/main" id="{BF81EFFC-59F2-85B3-59EC-746CF73EDE7A}"/>
              </a:ext>
            </a:extLst>
          </p:cNvPr>
          <p:cNvSpPr txBox="1">
            <a:spLocks/>
          </p:cNvSpPr>
          <p:nvPr/>
        </p:nvSpPr>
        <p:spPr>
          <a:xfrm>
            <a:off x="7945816" y="1573984"/>
            <a:ext cx="3026979" cy="162939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Felülete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Megvalósítása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Megvalósítás lehet részleges, vagy teljesen hiányozhat is, ha minden metódusa absztrakt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F5FD79-0B17-4D5B-0C2D-2C5BE11A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96" y="3185251"/>
            <a:ext cx="3977068" cy="264878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1B54F17-AC53-9DE0-E641-5389C29F19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0969268"/>
                  </p:ext>
                </p:extLst>
              </p:nvPr>
            </p:nvGraphicFramePr>
            <p:xfrm>
              <a:off x="4711264" y="3184012"/>
              <a:ext cx="4061312" cy="264867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61312" cy="2648670"/>
                    </a:xfrm>
                    <a:prstGeom prst="rect">
                      <a:avLst/>
                    </a:prstGeom>
                  </am3d:spPr>
                  <am3d:camera>
                    <am3d:pos x="0" y="0" z="60464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2" d="1000000"/>
                    <am3d:preTrans dx="739423" dy="-9576506" dz="-616880"/>
                    <am3d:scale>
                      <am3d:sx n="1000000" d="1000000"/>
                      <am3d:sy n="1000000" d="1000000"/>
                      <am3d:sz n="1000000" d="1000000"/>
                    </am3d:scale>
                    <am3d:rot ax="813067" ay="-1046907" az="-24801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10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1B54F17-AC53-9DE0-E641-5389C29F19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1264" y="3184012"/>
                <a:ext cx="4061312" cy="2648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694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521818-6CD0-D6F5-89C0-E0CD757564F3}"/>
              </a:ext>
            </a:extLst>
          </p:cNvPr>
          <p:cNvSpPr txBox="1"/>
          <p:nvPr/>
        </p:nvSpPr>
        <p:spPr>
          <a:xfrm>
            <a:off x="0" y="3359883"/>
            <a:ext cx="12192000" cy="2893100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Java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4 -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szolgáltatásai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Java-ban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Intense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dorombolások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C792EA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boolean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true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28575-EE29-2AA0-CB52-BBAD4E64DC10}"/>
              </a:ext>
            </a:extLst>
          </p:cNvPr>
          <p:cNvSpPr txBox="1"/>
          <p:nvPr/>
        </p:nvSpPr>
        <p:spPr>
          <a:xfrm>
            <a:off x="0" y="2190332"/>
            <a:ext cx="12192000" cy="1169551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C#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4 -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szolgáltatásai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abstract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abstract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String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abstract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Egy Macska „szolgáltatásai”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Kódoljunk macska viselkedést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4F52471-F303-FCA7-8CE5-ED62A97AC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0146016"/>
                  </p:ext>
                </p:extLst>
              </p:nvPr>
            </p:nvGraphicFramePr>
            <p:xfrm>
              <a:off x="8426366" y="1003975"/>
              <a:ext cx="3054207" cy="318093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54207" cy="3180937"/>
                    </a:xfrm>
                    <a:prstGeom prst="rect">
                      <a:avLst/>
                    </a:prstGeom>
                  </am3d:spPr>
                  <am3d:camera>
                    <am3d:pos x="0" y="0" z="60464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092" d="1000000"/>
                    <am3d:preTrans dx="739423" dy="-9576506" dz="-616880"/>
                    <am3d:scale>
                      <am3d:sx n="1000000" d="1000000"/>
                      <am3d:sy n="1000000" d="1000000"/>
                      <am3d:sz n="1000000" d="1000000"/>
                    </am3d:scale>
                    <am3d:rot ax="2778087" ay="-2520001" az="-210008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10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4F52471-F303-FCA7-8CE5-ED62A97AC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6366" y="1003975"/>
                <a:ext cx="3054207" cy="31809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787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521818-6CD0-D6F5-89C0-E0CD757564F3}"/>
              </a:ext>
            </a:extLst>
          </p:cNvPr>
          <p:cNvSpPr txBox="1"/>
          <p:nvPr/>
        </p:nvSpPr>
        <p:spPr>
          <a:xfrm>
            <a:off x="0" y="2385895"/>
            <a:ext cx="12192000" cy="2677656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Java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4 -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szolgáltatásai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Java-ban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Intense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dorombolások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C792EA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boolean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true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27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 – Gang of </a:t>
            </a:r>
            <a:r>
              <a:rPr lang="hu-HU" sz="1400" b="1" dirty="0" err="1">
                <a:latin typeface="Montserrat" pitchFamily="2" charset="77"/>
              </a:rPr>
              <a:t>Four</a:t>
            </a:r>
            <a:endParaRPr lang="hu-HU" sz="140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Objektumorientált tervezési alapelvek (GOF1 és GOF2)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Design </a:t>
            </a:r>
            <a:r>
              <a:rPr lang="hu-HU" sz="1250" dirty="0" err="1">
                <a:latin typeface="Montserrat" pitchFamily="2" charset="77"/>
              </a:rPr>
              <a:t>Patterns</a:t>
            </a:r>
            <a:r>
              <a:rPr lang="hu-HU" sz="1250" dirty="0">
                <a:latin typeface="Montserrat" pitchFamily="2" charset="77"/>
              </a:rPr>
              <a:t> könyv</a:t>
            </a:r>
          </a:p>
        </p:txBody>
      </p:sp>
      <p:sp>
        <p:nvSpPr>
          <p:cNvPr id="2" name="Tartalom helye 3">
            <a:extLst>
              <a:ext uri="{FF2B5EF4-FFF2-40B4-BE49-F238E27FC236}">
                <a16:creationId xmlns:a16="http://schemas.microsoft.com/office/drawing/2014/main" id="{8261C584-6CDB-5D7C-9C26-239D588BDE5A}"/>
              </a:ext>
            </a:extLst>
          </p:cNvPr>
          <p:cNvSpPr txBox="1">
            <a:spLocks/>
          </p:cNvSpPr>
          <p:nvPr/>
        </p:nvSpPr>
        <p:spPr>
          <a:xfrm>
            <a:off x="876176" y="5185349"/>
            <a:ext cx="10987874" cy="117100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GOF1: </a:t>
            </a:r>
            <a:r>
              <a:rPr lang="hu-HU" sz="1400" dirty="0">
                <a:latin typeface="Montserrat" pitchFamily="2" charset="77"/>
              </a:rPr>
              <a:t>Program </a:t>
            </a:r>
            <a:r>
              <a:rPr lang="hu-HU" sz="1400" dirty="0" err="1">
                <a:latin typeface="Montserrat" pitchFamily="2" charset="77"/>
              </a:rPr>
              <a:t>to</a:t>
            </a:r>
            <a:r>
              <a:rPr lang="hu-HU" sz="1400" dirty="0">
                <a:latin typeface="Montserrat" pitchFamily="2" charset="77"/>
              </a:rPr>
              <a:t> an </a:t>
            </a:r>
            <a:r>
              <a:rPr lang="hu-HU" sz="1400" dirty="0" err="1">
                <a:latin typeface="Montserrat" pitchFamily="2" charset="77"/>
              </a:rPr>
              <a:t>Interface</a:t>
            </a:r>
            <a:r>
              <a:rPr lang="hu-HU" sz="1400" dirty="0">
                <a:latin typeface="Montserrat" pitchFamily="2" charset="77"/>
              </a:rPr>
              <a:t>, </a:t>
            </a:r>
            <a:r>
              <a:rPr lang="hu-HU" sz="1400" dirty="0" err="1">
                <a:latin typeface="Montserrat" pitchFamily="2" charset="77"/>
              </a:rPr>
              <a:t>not</a:t>
            </a:r>
            <a:r>
              <a:rPr lang="hu-HU" sz="1400" dirty="0">
                <a:latin typeface="Montserrat" pitchFamily="2" charset="77"/>
              </a:rPr>
              <a:t> an </a:t>
            </a:r>
            <a:r>
              <a:rPr lang="hu-HU" sz="1400" dirty="0" err="1">
                <a:latin typeface="Montserrat" pitchFamily="2" charset="77"/>
              </a:rPr>
              <a:t>Implementation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Megvalósításra programozni: </a:t>
            </a:r>
            <a:r>
              <a:rPr lang="hu-HU" sz="1400" dirty="0">
                <a:latin typeface="Montserrat" pitchFamily="2" charset="77"/>
              </a:rPr>
              <a:t>Ha egy osztály kódjában felhasználjuk egy másik osztály implementációját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Haszna: </a:t>
            </a:r>
            <a:r>
              <a:rPr lang="hu-HU" sz="1250" dirty="0">
                <a:latin typeface="Montserrat" pitchFamily="2" charset="77"/>
              </a:rPr>
              <a:t>Gyors és rövid kódot eredményez általában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Veszélye:</a:t>
            </a:r>
            <a:r>
              <a:rPr lang="hu-HU" sz="1250" dirty="0">
                <a:latin typeface="Montserrat" pitchFamily="2" charset="77"/>
              </a:rPr>
              <a:t> Ha megváltozik az egyik osztály, akkor a másik osztályt is meg kell változtatni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b="1" dirty="0">
                <a:latin typeface="Montserrat" pitchFamily="2" charset="77"/>
              </a:rPr>
              <a:t>Azaz:</a:t>
            </a:r>
            <a:r>
              <a:rPr lang="hu-HU" sz="1200" dirty="0">
                <a:latin typeface="Montserrat" pitchFamily="2" charset="77"/>
              </a:rPr>
              <a:t> Implementációs függőséget okoz!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67555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521818-6CD0-D6F5-89C0-E0CD757564F3}"/>
              </a:ext>
            </a:extLst>
          </p:cNvPr>
          <p:cNvSpPr txBox="1"/>
          <p:nvPr/>
        </p:nvSpPr>
        <p:spPr>
          <a:xfrm>
            <a:off x="0" y="1834704"/>
            <a:ext cx="12192000" cy="2462213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Java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5 - GOF1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HaziAllat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HaziAllat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400" b="0" i="1" dirty="0" err="1">
                <a:solidFill>
                  <a:srgbClr val="FF537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this</a:t>
            </a:r>
            <a:r>
              <a:rPr lang="en-GB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if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5.0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else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if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3.0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else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1.0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9525" lvl="1"/>
            <a:r>
              <a:rPr lang="en-GB" sz="14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GOF1</a:t>
            </a:r>
          </a:p>
        </p:txBody>
      </p:sp>
      <p:sp>
        <p:nvSpPr>
          <p:cNvPr id="2" name="Tartalom helye 3">
            <a:extLst>
              <a:ext uri="{FF2B5EF4-FFF2-40B4-BE49-F238E27FC236}">
                <a16:creationId xmlns:a16="http://schemas.microsoft.com/office/drawing/2014/main" id="{C2985A6A-E4F2-FF75-FE07-5510DC08503A}"/>
              </a:ext>
            </a:extLst>
          </p:cNvPr>
          <p:cNvSpPr txBox="1">
            <a:spLocks/>
          </p:cNvSpPr>
          <p:nvPr/>
        </p:nvSpPr>
        <p:spPr>
          <a:xfrm>
            <a:off x="876176" y="4360134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Feladat: </a:t>
            </a:r>
            <a:r>
              <a:rPr lang="hu-HU" sz="1400" dirty="0">
                <a:latin typeface="Montserrat" pitchFamily="2" charset="77"/>
              </a:rPr>
              <a:t>Mi a hiba a kódban?</a:t>
            </a: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632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AD0196-7A36-4DB9-56C5-42371D4C5B8D}"/>
              </a:ext>
            </a:extLst>
          </p:cNvPr>
          <p:cNvSpPr/>
          <p:nvPr/>
        </p:nvSpPr>
        <p:spPr>
          <a:xfrm>
            <a:off x="8686800" y="720000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t>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FÉLÉV INFORMÁCIÓK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4900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Tankönyv: </a:t>
            </a:r>
            <a:r>
              <a:rPr lang="hu-HU" sz="1400" dirty="0" err="1">
                <a:latin typeface="Montserrat" pitchFamily="2" charset="77"/>
              </a:rPr>
              <a:t>Kusper</a:t>
            </a:r>
            <a:r>
              <a:rPr lang="hu-HU" sz="1400" dirty="0">
                <a:latin typeface="Montserrat" pitchFamily="2" charset="77"/>
              </a:rPr>
              <a:t> Gábor – Programozási technológiák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Gyakorlat:</a:t>
            </a:r>
            <a:r>
              <a:rPr lang="hu-HU" sz="1400" dirty="0">
                <a:latin typeface="Montserrat" pitchFamily="2" charset="77"/>
              </a:rPr>
              <a:t> Könyvben található példák és esetek bemutatása (C# és Java)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Eszközök:</a:t>
            </a:r>
            <a:br>
              <a:rPr lang="hu-HU" sz="1400" b="1" dirty="0">
                <a:latin typeface="Montserrat" pitchFamily="2" charset="77"/>
              </a:rPr>
            </a:br>
            <a:r>
              <a:rPr lang="hu-HU" sz="1400" dirty="0" err="1">
                <a:latin typeface="Montserrat" pitchFamily="2" charset="77"/>
              </a:rPr>
              <a:t>Github</a:t>
            </a:r>
            <a:r>
              <a:rPr lang="hu-HU" sz="1400" dirty="0">
                <a:latin typeface="Montserrat" pitchFamily="2" charset="77"/>
              </a:rPr>
              <a:t> (+ </a:t>
            </a:r>
            <a:r>
              <a:rPr lang="hu-HU" sz="1400" dirty="0" err="1">
                <a:latin typeface="Montserrat" pitchFamily="2" charset="77"/>
              </a:rPr>
              <a:t>Desktop</a:t>
            </a:r>
            <a:r>
              <a:rPr lang="hu-HU" sz="1400" dirty="0">
                <a:latin typeface="Montserrat" pitchFamily="2" charset="77"/>
              </a:rPr>
              <a:t> kliens), Preferált szövegszerkesztő, Visual </a:t>
            </a:r>
            <a:r>
              <a:rPr lang="hu-HU" sz="1400" dirty="0" err="1">
                <a:latin typeface="Montserrat" pitchFamily="2" charset="77"/>
              </a:rPr>
              <a:t>Studio</a:t>
            </a:r>
            <a:r>
              <a:rPr lang="hu-HU" sz="1400" dirty="0">
                <a:latin typeface="Montserrat" pitchFamily="2" charset="77"/>
              </a:rPr>
              <a:t> (. NET IDE)</a:t>
            </a:r>
            <a:br>
              <a:rPr lang="hu-HU" sz="1400" dirty="0">
                <a:latin typeface="Montserrat" pitchFamily="2" charset="77"/>
              </a:rPr>
            </a:b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Tesztlabor: </a:t>
            </a:r>
            <a:r>
              <a:rPr lang="hu-HU" sz="1400" dirty="0">
                <a:latin typeface="Montserrat" pitchFamily="2" charset="77"/>
              </a:rPr>
              <a:t>WIP</a:t>
            </a:r>
            <a:br>
              <a:rPr lang="hu-HU" sz="1400" dirty="0">
                <a:latin typeface="Montserrat" pitchFamily="2" charset="77"/>
              </a:rPr>
            </a:br>
            <a:r>
              <a:rPr lang="hu-HU" sz="1400" dirty="0">
                <a:latin typeface="Montserrat" pitchFamily="2" charset="77"/>
              </a:rPr>
              <a:t>Hasznos linkek, gyakorlati anyag </a:t>
            </a:r>
            <a:r>
              <a:rPr lang="hu-HU" sz="1400" dirty="0" err="1">
                <a:latin typeface="Montserrat" pitchFamily="2" charset="77"/>
              </a:rPr>
              <a:t>github</a:t>
            </a:r>
            <a:r>
              <a:rPr lang="hu-HU" sz="1400" dirty="0">
                <a:latin typeface="Montserrat" pitchFamily="2" charset="77"/>
              </a:rPr>
              <a:t> gyűjtemény, előadások anyaga (.pdf)</a:t>
            </a:r>
            <a:endParaRPr lang="hu-HU" sz="1400" b="1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56397-3737-65AB-0FC1-877DBF3D3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442" y="4270716"/>
            <a:ext cx="838610" cy="838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07ED90-1FBB-6026-E884-7D4C113E7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141" y="4270715"/>
            <a:ext cx="838611" cy="83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33DC63-4641-C774-6A90-A4DAA5683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093" y="4270716"/>
            <a:ext cx="838610" cy="838610"/>
          </a:xfrm>
          <a:prstGeom prst="rect">
            <a:avLst/>
          </a:prstGeom>
        </p:spPr>
      </p:pic>
      <p:pic>
        <p:nvPicPr>
          <p:cNvPr id="8" name="Picture 7" descr="A white cover with black text&#10;&#10;Description automatically generated">
            <a:extLst>
              <a:ext uri="{FF2B5EF4-FFF2-40B4-BE49-F238E27FC236}">
                <a16:creationId xmlns:a16="http://schemas.microsoft.com/office/drawing/2014/main" id="{B5E4FBCB-D074-63ED-589F-59F40443B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530" y="1666507"/>
            <a:ext cx="1325840" cy="1762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1DFB8-C1B6-0058-554F-827E50B474FE}"/>
              </a:ext>
            </a:extLst>
          </p:cNvPr>
          <p:cNvSpPr txBox="1"/>
          <p:nvPr/>
        </p:nvSpPr>
        <p:spPr>
          <a:xfrm>
            <a:off x="8813800" y="109900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Montserrat ExtraBold" pitchFamily="2" charset="77"/>
              </a:rPr>
              <a:t>Tankönyv</a:t>
            </a:r>
            <a:endParaRPr lang="en-GB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E72A-8298-3861-0FD8-D42ADB7B56B4}"/>
              </a:ext>
            </a:extLst>
          </p:cNvPr>
          <p:cNvSpPr txBox="1"/>
          <p:nvPr/>
        </p:nvSpPr>
        <p:spPr>
          <a:xfrm>
            <a:off x="8866852" y="3764859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Montserrat ExtraBold" pitchFamily="2" charset="77"/>
              </a:rPr>
              <a:t>Eszközök</a:t>
            </a:r>
            <a:endParaRPr lang="en-GB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68270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521818-6CD0-D6F5-89C0-E0CD757564F3}"/>
              </a:ext>
            </a:extLst>
          </p:cNvPr>
          <p:cNvSpPr txBox="1"/>
          <p:nvPr/>
        </p:nvSpPr>
        <p:spPr>
          <a:xfrm>
            <a:off x="0" y="1834704"/>
            <a:ext cx="12192000" cy="3893374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3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HaziAllat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double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HaziAllat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 err="1">
                <a:solidFill>
                  <a:srgbClr val="FF537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this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if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equals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3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5.0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else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if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equals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3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3.0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else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1.0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b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Oltás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osztály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3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Oltas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alapPerKg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3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getMiliLiter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HaziAllat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x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if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x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().</a:t>
            </a:r>
            <a:r>
              <a:rPr lang="en-GB" sz="13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equals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3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alapPerKg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*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5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else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x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().</a:t>
            </a:r>
            <a:r>
              <a:rPr lang="en-GB" sz="13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equals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3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alapPerKg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*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3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...</a:t>
            </a:r>
            <a:endParaRPr lang="en-GB" sz="1300" dirty="0">
              <a:solidFill>
                <a:srgbClr val="EEFFFF"/>
              </a:solidFill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GOF1</a:t>
            </a:r>
          </a:p>
        </p:txBody>
      </p:sp>
      <p:sp>
        <p:nvSpPr>
          <p:cNvPr id="3" name="Tartalom helye 3">
            <a:extLst>
              <a:ext uri="{FF2B5EF4-FFF2-40B4-BE49-F238E27FC236}">
                <a16:creationId xmlns:a16="http://schemas.microsoft.com/office/drawing/2014/main" id="{5B5434DB-4BCB-5A34-A7AA-79B585EA99E1}"/>
              </a:ext>
            </a:extLst>
          </p:cNvPr>
          <p:cNvSpPr txBox="1">
            <a:spLocks/>
          </p:cNvSpPr>
          <p:nvPr/>
        </p:nvSpPr>
        <p:spPr>
          <a:xfrm>
            <a:off x="876176" y="5888667"/>
            <a:ext cx="10987874" cy="46768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Feladat: </a:t>
            </a:r>
            <a:r>
              <a:rPr lang="hu-HU" sz="1400" dirty="0">
                <a:latin typeface="Montserrat" pitchFamily="2" charset="77"/>
              </a:rPr>
              <a:t>Mi a hiba programtervezés szempontjából?</a:t>
            </a: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3691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521818-6CD0-D6F5-89C0-E0CD757564F3}"/>
              </a:ext>
            </a:extLst>
          </p:cNvPr>
          <p:cNvSpPr txBox="1"/>
          <p:nvPr/>
        </p:nvSpPr>
        <p:spPr>
          <a:xfrm>
            <a:off x="0" y="1834704"/>
            <a:ext cx="12192000" cy="4093428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3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HaziAllat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double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HaziAllat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 err="1">
                <a:solidFill>
                  <a:srgbClr val="FF537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this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if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equals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3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5.0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else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if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fajta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equals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3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3.0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else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súly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1.0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b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Oltás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osztály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- HA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felhaszbálom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a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fenti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implementációt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,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akkor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implementációs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függőség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alakul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ki!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3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Oltas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alapPerKg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3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getMiliLiter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HaziAllat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x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if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x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().</a:t>
            </a:r>
            <a:r>
              <a:rPr lang="en-GB" sz="13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equals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3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alapPerKg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*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5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Csak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addig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jó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a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kód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,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amíg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minden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3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5.0 kg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else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x</a:t>
            </a:r>
            <a:r>
              <a:rPr lang="en-GB" sz="13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3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getFajta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().</a:t>
            </a:r>
            <a:r>
              <a:rPr lang="en-GB" sz="13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equals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3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"))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alapPerKg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*</a:t>
            </a:r>
            <a:r>
              <a:rPr lang="en-GB" sz="13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3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3</a:t>
            </a:r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...</a:t>
            </a:r>
            <a:endParaRPr lang="en-GB" sz="1300" dirty="0">
              <a:solidFill>
                <a:srgbClr val="EEFFFF"/>
              </a:solidFill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3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3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30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GOF1</a:t>
            </a:r>
          </a:p>
        </p:txBody>
      </p:sp>
      <p:sp>
        <p:nvSpPr>
          <p:cNvPr id="3" name="Tartalom helye 3">
            <a:extLst>
              <a:ext uri="{FF2B5EF4-FFF2-40B4-BE49-F238E27FC236}">
                <a16:creationId xmlns:a16="http://schemas.microsoft.com/office/drawing/2014/main" id="{5B5434DB-4BCB-5A34-A7AA-79B585EA99E1}"/>
              </a:ext>
            </a:extLst>
          </p:cNvPr>
          <p:cNvSpPr txBox="1">
            <a:spLocks/>
          </p:cNvSpPr>
          <p:nvPr/>
        </p:nvSpPr>
        <p:spPr>
          <a:xfrm>
            <a:off x="876176" y="6076336"/>
            <a:ext cx="10987874" cy="574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hiba: </a:t>
            </a:r>
            <a:r>
              <a:rPr lang="hu-HU" sz="1400" dirty="0">
                <a:latin typeface="Montserrat" pitchFamily="2" charset="77"/>
              </a:rPr>
              <a:t>A két osztály között implementációs függőség alakult ki. Ha megváltozik a </a:t>
            </a:r>
            <a:r>
              <a:rPr lang="hu-HU" sz="1400" dirty="0" err="1">
                <a:latin typeface="Montserrat" pitchFamily="2" charset="77"/>
              </a:rPr>
              <a:t>HaziAllat</a:t>
            </a:r>
            <a:r>
              <a:rPr lang="hu-HU" sz="1400" dirty="0">
                <a:latin typeface="Montserrat" pitchFamily="2" charset="77"/>
              </a:rPr>
              <a:t> kódja, akkor valószínűleg az </a:t>
            </a:r>
            <a:r>
              <a:rPr lang="hu-HU" sz="1400" dirty="0" err="1">
                <a:latin typeface="Montserrat" pitchFamily="2" charset="77"/>
              </a:rPr>
              <a:t>Oltas</a:t>
            </a:r>
            <a:r>
              <a:rPr lang="hu-HU" sz="1400" dirty="0">
                <a:latin typeface="Montserrat" pitchFamily="2" charset="77"/>
              </a:rPr>
              <a:t> kódját is meg kell változtatni.</a:t>
            </a: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588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Írjuk át a kódot felületre programozva!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Bevezetünk egy absztrakt osztályt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72CA29-D4CE-AA1E-DD14-0794482DE77F}"/>
              </a:ext>
            </a:extLst>
          </p:cNvPr>
          <p:cNvSpPr txBox="1"/>
          <p:nvPr/>
        </p:nvSpPr>
        <p:spPr>
          <a:xfrm>
            <a:off x="0" y="2158285"/>
            <a:ext cx="12192000" cy="2893100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Java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6 - GOF1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felületre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programozás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abstract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AbsHaziAllat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 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abstract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double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getSúly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 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Szolgáltatás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abstract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getFajta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Nem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kell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konstruktor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,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azt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majd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megcsinálja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a child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Oltás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osztály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-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Felületre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programozva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Oltas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alapPerKg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3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getMiliLiter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AbsHaziAllat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x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2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alapPerKg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*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x</a:t>
            </a:r>
            <a:r>
              <a:rPr lang="en-GB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getSúly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27FAC81-CF92-1E88-CD19-8F65ABD8A12B}"/>
              </a:ext>
            </a:extLst>
          </p:cNvPr>
          <p:cNvSpPr txBox="1">
            <a:spLocks/>
          </p:cNvSpPr>
          <p:nvPr/>
        </p:nvSpPr>
        <p:spPr>
          <a:xfrm>
            <a:off x="876176" y="5190833"/>
            <a:ext cx="10987874" cy="116551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Itt nincs implementációs függőség!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Kérdés: </a:t>
            </a:r>
            <a:r>
              <a:rPr lang="hu-HU" sz="1400" dirty="0">
                <a:latin typeface="Montserrat" pitchFamily="2" charset="77"/>
              </a:rPr>
              <a:t>Miért probléma az implementációs függőség?</a:t>
            </a:r>
          </a:p>
        </p:txBody>
      </p:sp>
    </p:spTree>
    <p:extLst>
      <p:ext uri="{BB962C8B-B14F-4D97-AF65-F5344CB8AC3E}">
        <p14:creationId xmlns:p14="http://schemas.microsoft.com/office/powerpoint/2010/main" val="3862733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521818-6CD0-D6F5-89C0-E0CD757564F3}"/>
              </a:ext>
            </a:extLst>
          </p:cNvPr>
          <p:cNvSpPr txBox="1"/>
          <p:nvPr/>
        </p:nvSpPr>
        <p:spPr>
          <a:xfrm>
            <a:off x="0" y="1834704"/>
            <a:ext cx="12192000" cy="2677656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Java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4 -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szolgáltatásai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Java-ban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Intense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dorombolások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boolean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true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32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GOF1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2" name="Tartalom helye 3">
            <a:extLst>
              <a:ext uri="{FF2B5EF4-FFF2-40B4-BE49-F238E27FC236}">
                <a16:creationId xmlns:a16="http://schemas.microsoft.com/office/drawing/2014/main" id="{8261C584-6CDB-5D7C-9C26-239D588BDE5A}"/>
              </a:ext>
            </a:extLst>
          </p:cNvPr>
          <p:cNvSpPr txBox="1">
            <a:spLocks/>
          </p:cNvSpPr>
          <p:nvPr/>
        </p:nvSpPr>
        <p:spPr>
          <a:xfrm>
            <a:off x="876176" y="4594313"/>
            <a:ext cx="10987874" cy="176203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Kérdés: </a:t>
            </a:r>
            <a:r>
              <a:rPr lang="hu-HU" sz="1400" dirty="0">
                <a:latin typeface="Montserrat" pitchFamily="2" charset="77"/>
              </a:rPr>
              <a:t>Melyik sor felel meg a GOF1-nek?</a:t>
            </a:r>
            <a:endParaRPr lang="hu-HU" sz="12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391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521818-6CD0-D6F5-89C0-E0CD757564F3}"/>
              </a:ext>
            </a:extLst>
          </p:cNvPr>
          <p:cNvSpPr txBox="1"/>
          <p:nvPr/>
        </p:nvSpPr>
        <p:spPr>
          <a:xfrm>
            <a:off x="0" y="1834704"/>
            <a:ext cx="12192000" cy="2677656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Java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4 -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szolgáltatásai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Java-ban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Intense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dorombolások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boolean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true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33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GOF1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2" name="Tartalom helye 3">
            <a:extLst>
              <a:ext uri="{FF2B5EF4-FFF2-40B4-BE49-F238E27FC236}">
                <a16:creationId xmlns:a16="http://schemas.microsoft.com/office/drawing/2014/main" id="{8261C584-6CDB-5D7C-9C26-239D588BDE5A}"/>
              </a:ext>
            </a:extLst>
          </p:cNvPr>
          <p:cNvSpPr txBox="1">
            <a:spLocks/>
          </p:cNvSpPr>
          <p:nvPr/>
        </p:nvSpPr>
        <p:spPr>
          <a:xfrm>
            <a:off x="876176" y="4594313"/>
            <a:ext cx="10987874" cy="176203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Kérdés: </a:t>
            </a:r>
            <a:r>
              <a:rPr lang="hu-HU" sz="1400" dirty="0">
                <a:latin typeface="Montserrat" pitchFamily="2" charset="77"/>
              </a:rPr>
              <a:t>Melyik sor felel meg a GOF1-nek?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Válasz:</a:t>
            </a:r>
            <a:r>
              <a:rPr lang="hu-HU" sz="1400" dirty="0">
                <a:latin typeface="Montserrat" pitchFamily="2" charset="77"/>
              </a:rPr>
              <a:t> A 2-es sor, hiszen a lehető legabsztraktabb típust használom.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Rugalmas marad a kód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Nem vagyok egy megvalósításhoz hozzáláncolva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350" b="1" dirty="0">
                <a:latin typeface="Montserrat" pitchFamily="2" charset="77"/>
              </a:rPr>
              <a:t>Cseréljük le a </a:t>
            </a:r>
            <a:r>
              <a:rPr lang="hu-HU" sz="1350" b="1" dirty="0" err="1">
                <a:latin typeface="Montserrat" pitchFamily="2" charset="77"/>
              </a:rPr>
              <a:t>HáziMacskát</a:t>
            </a:r>
            <a:r>
              <a:rPr lang="hu-HU" sz="1350" b="1" dirty="0">
                <a:latin typeface="Montserrat" pitchFamily="2" charset="77"/>
              </a:rPr>
              <a:t> egy </a:t>
            </a:r>
            <a:r>
              <a:rPr lang="hu-HU" sz="1350" b="1" dirty="0" err="1">
                <a:latin typeface="Montserrat" pitchFamily="2" charset="77"/>
              </a:rPr>
              <a:t>KóborMacskára</a:t>
            </a:r>
            <a:endParaRPr lang="hu-HU" sz="135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2031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C521818-6CD0-D6F5-89C0-E0CD757564F3}"/>
              </a:ext>
            </a:extLst>
          </p:cNvPr>
          <p:cNvSpPr txBox="1"/>
          <p:nvPr/>
        </p:nvSpPr>
        <p:spPr>
          <a:xfrm>
            <a:off x="0" y="1834704"/>
            <a:ext cx="12192000" cy="2893100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Intense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dorombolások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boolean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true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KoborMacska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 ... }</a:t>
            </a:r>
            <a:b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</a:p>
          <a:p>
            <a:r>
              <a:rPr lang="en-GB" sz="14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KoborMacska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h2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KoborMacska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INTERFACE-EK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83C52EED-575B-F5E4-CE33-71E4E854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34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FB1661AE-285D-01BE-460F-BD16EF93D3FC}"/>
              </a:ext>
            </a:extLst>
          </p:cNvPr>
          <p:cNvSpPr txBox="1">
            <a:spLocks/>
          </p:cNvSpPr>
          <p:nvPr/>
        </p:nvSpPr>
        <p:spPr>
          <a:xfrm>
            <a:off x="876176" y="1496000"/>
            <a:ext cx="10987874" cy="19329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GOF1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2" name="Tartalom helye 3">
            <a:extLst>
              <a:ext uri="{FF2B5EF4-FFF2-40B4-BE49-F238E27FC236}">
                <a16:creationId xmlns:a16="http://schemas.microsoft.com/office/drawing/2014/main" id="{8261C584-6CDB-5D7C-9C26-239D588BDE5A}"/>
              </a:ext>
            </a:extLst>
          </p:cNvPr>
          <p:cNvSpPr txBox="1">
            <a:spLocks/>
          </p:cNvSpPr>
          <p:nvPr/>
        </p:nvSpPr>
        <p:spPr>
          <a:xfrm>
            <a:off x="876176" y="4848158"/>
            <a:ext cx="10987874" cy="99435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Kérdés: </a:t>
            </a:r>
            <a:r>
              <a:rPr lang="hu-HU" sz="1400" dirty="0">
                <a:latin typeface="Montserrat" pitchFamily="2" charset="77"/>
              </a:rPr>
              <a:t>Melyik új sor felel meg a GOF1-nek?</a:t>
            </a:r>
            <a:endParaRPr lang="hu-HU" sz="12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7594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35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GOF 1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111590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Alapjai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típusnak a lehető legabsztraktabb (legősibb) típust kell használni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Aminek a szolgáltatásai még jók!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Avagy, a programom rendeltetéséhez szükséges szolgáltatásokat tartalmazza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59BDD-46F8-CCC3-6C8E-33FA14C12CC1}"/>
              </a:ext>
            </a:extLst>
          </p:cNvPr>
          <p:cNvSpPr txBox="1"/>
          <p:nvPr/>
        </p:nvSpPr>
        <p:spPr>
          <a:xfrm>
            <a:off x="0" y="2777172"/>
            <a:ext cx="12192000" cy="2893100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Intense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dorombolások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boolean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true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KoborMacska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 ... }</a:t>
            </a:r>
            <a:b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</a:p>
          <a:p>
            <a:r>
              <a:rPr lang="en-GB" sz="1400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KoborMacska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h2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KoborMacska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32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GOF 1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2691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Melyik sor helyes?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48E16-313F-4DE9-830D-03F8DA4296EE}"/>
              </a:ext>
            </a:extLst>
          </p:cNvPr>
          <p:cNvSpPr txBox="1"/>
          <p:nvPr/>
        </p:nvSpPr>
        <p:spPr>
          <a:xfrm>
            <a:off x="0" y="2088187"/>
            <a:ext cx="12192000" cy="3323987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Java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7 - GOF1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példák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,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szolgáltatások</a:t>
            </a:r>
            <a:endParaRPr lang="en-GB" sz="1400" b="0" dirty="0">
              <a:solidFill>
                <a:srgbClr val="C792EA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abstract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abstract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String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abstract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boolean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i="1" dirty="0">
              <a:solidFill>
                <a:srgbClr val="546E7A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</a:p>
          <a:p>
            <a:r>
              <a:rPr lang="en-GB" sz="1400" i="1" dirty="0">
                <a:solidFill>
                  <a:srgbClr val="C792EA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boolean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alszikE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true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@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Override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boolean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eszikE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F78C6C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true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Intense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dorombolások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b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Macska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h2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HaziMacska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3" name="Tartalom helye 3">
            <a:extLst>
              <a:ext uri="{FF2B5EF4-FFF2-40B4-BE49-F238E27FC236}">
                <a16:creationId xmlns:a16="http://schemas.microsoft.com/office/drawing/2014/main" id="{688601BB-8AAA-2ACE-1FE5-617492E39657}"/>
              </a:ext>
            </a:extLst>
          </p:cNvPr>
          <p:cNvSpPr txBox="1">
            <a:spLocks/>
          </p:cNvSpPr>
          <p:nvPr/>
        </p:nvSpPr>
        <p:spPr>
          <a:xfrm>
            <a:off x="876176" y="5500112"/>
            <a:ext cx="10987874" cy="99435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1. Kérdés: </a:t>
            </a:r>
            <a:r>
              <a:rPr lang="hu-HU" sz="1400" dirty="0">
                <a:latin typeface="Montserrat" pitchFamily="2" charset="77"/>
              </a:rPr>
              <a:t>Hány szolgáltatása van a </a:t>
            </a:r>
            <a:r>
              <a:rPr lang="hu-HU" sz="1400" dirty="0" err="1">
                <a:latin typeface="Montserrat" pitchFamily="2" charset="77"/>
              </a:rPr>
              <a:t>HáziMacskának</a:t>
            </a:r>
            <a:r>
              <a:rPr lang="hu-HU" sz="1400" dirty="0">
                <a:latin typeface="Montserrat" pitchFamily="2" charset="77"/>
              </a:rPr>
              <a:t>?</a:t>
            </a: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2. Kérdés: </a:t>
            </a:r>
            <a:r>
              <a:rPr lang="hu-HU" sz="1400" dirty="0">
                <a:latin typeface="Montserrat" pitchFamily="2" charset="77"/>
              </a:rPr>
              <a:t>Melyik sor helyes a GOF1 szerint, ha használom az „alszik” szolgáltatást?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3. Kérdés: </a:t>
            </a:r>
            <a:r>
              <a:rPr lang="hu-HU" sz="1400" dirty="0">
                <a:latin typeface="Montserrat" pitchFamily="2" charset="77"/>
              </a:rPr>
              <a:t>Melyik sor helyes, ha sehol sem használom a az „alszik” szolgáltatást?</a:t>
            </a:r>
            <a:endParaRPr lang="hu-HU" sz="12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135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37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GOF 2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720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GOF2: </a:t>
            </a:r>
            <a:r>
              <a:rPr lang="hu-HU" sz="1400" dirty="0" err="1">
                <a:latin typeface="Montserrat" pitchFamily="2" charset="77"/>
              </a:rPr>
              <a:t>Favour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object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composition</a:t>
            </a:r>
            <a:r>
              <a:rPr lang="hu-HU" sz="1400" dirty="0">
                <a:latin typeface="Montserrat" pitchFamily="2" charset="77"/>
              </a:rPr>
              <a:t> over </a:t>
            </a:r>
            <a:r>
              <a:rPr lang="hu-HU" sz="1400" dirty="0" err="1">
                <a:latin typeface="Montserrat" pitchFamily="2" charset="77"/>
              </a:rPr>
              <a:t>inheritance</a:t>
            </a:r>
            <a:r>
              <a:rPr lang="hu-HU" sz="1400" dirty="0">
                <a:latin typeface="Montserrat" pitchFamily="2" charset="77"/>
              </a:rPr>
              <a:t>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Használjunk objektum összetételt öröklődés helyett, ahol csak lehet.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2428F-5577-8183-CFCF-6EBDDD7448EF}"/>
              </a:ext>
            </a:extLst>
          </p:cNvPr>
          <p:cNvSpPr txBox="1"/>
          <p:nvPr/>
        </p:nvSpPr>
        <p:spPr>
          <a:xfrm>
            <a:off x="0" y="2381270"/>
            <a:ext cx="5871990" cy="2677656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Öröklődéssel</a:t>
            </a:r>
            <a:endParaRPr lang="hu-HU" sz="1200" b="0" dirty="0">
              <a:solidFill>
                <a:srgbClr val="FFFF00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2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b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hu-HU" sz="12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fut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hu-HU" sz="1200" dirty="0">
                <a:solidFill>
                  <a:srgbClr val="EEFF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hu-HU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fut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 }</a:t>
            </a:r>
          </a:p>
          <a:p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hu-HU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2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extends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hu-HU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200" b="0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gyorsanFut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hu-HU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hu-HU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hu-HU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hu-HU" sz="12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+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fut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 </a:t>
            </a:r>
          </a:p>
          <a:p>
            <a:pPr lvl="1"/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hu-HU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hu-HU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2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hu-HU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Kutya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hu-HU" sz="12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hu-HU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hu-HU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hu-HU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s 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hu-HU" sz="12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gyorsanFut</a:t>
            </a: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br>
              <a:rPr lang="hu-HU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br>
              <a:rPr lang="hu-HU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s = "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gyorsanfut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1"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69AF5-0D96-AA6E-E7A9-2AD002AD81F7}"/>
              </a:ext>
            </a:extLst>
          </p:cNvPr>
          <p:cNvSpPr txBox="1"/>
          <p:nvPr/>
        </p:nvSpPr>
        <p:spPr>
          <a:xfrm>
            <a:off x="6320010" y="2381270"/>
            <a:ext cx="5871990" cy="2677656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Objektum </a:t>
            </a:r>
            <a:r>
              <a:rPr lang="hu-HU" sz="1200" i="1" dirty="0">
                <a:solidFill>
                  <a:srgbClr val="FFFF00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összetétellel</a:t>
            </a:r>
            <a:endParaRPr lang="hu-HU" sz="1200" b="0" dirty="0">
              <a:solidFill>
                <a:srgbClr val="FFFF00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</a:p>
          <a:p>
            <a:r>
              <a:rPr lang="en-GB" sz="1200" dirty="0">
                <a:solidFill>
                  <a:srgbClr val="EEFF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 }</a:t>
            </a:r>
          </a:p>
          <a:p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g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GB" sz="1200" i="1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+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</a:t>
            </a:r>
            <a:r>
              <a:rPr lang="en-GB" sz="12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String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s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6" name="Tartalom helye 3">
            <a:extLst>
              <a:ext uri="{FF2B5EF4-FFF2-40B4-BE49-F238E27FC236}">
                <a16:creationId xmlns:a16="http://schemas.microsoft.com/office/drawing/2014/main" id="{1BD64B4F-6791-2046-7A2C-89D30E59323A}"/>
              </a:ext>
            </a:extLst>
          </p:cNvPr>
          <p:cNvSpPr txBox="1">
            <a:spLocks/>
          </p:cNvSpPr>
          <p:nvPr/>
        </p:nvSpPr>
        <p:spPr>
          <a:xfrm>
            <a:off x="876176" y="5191331"/>
            <a:ext cx="4995814" cy="720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Egyszerűen használjuk a 'fut’ metódust, mert </a:t>
            </a:r>
            <a:r>
              <a:rPr lang="hu-HU" sz="1400" b="1" dirty="0">
                <a:latin typeface="Montserrat" pitchFamily="2" charset="77"/>
              </a:rPr>
              <a:t>megörökölte</a:t>
            </a:r>
          </a:p>
        </p:txBody>
      </p:sp>
      <p:sp>
        <p:nvSpPr>
          <p:cNvPr id="8" name="Tartalom helye 3">
            <a:extLst>
              <a:ext uri="{FF2B5EF4-FFF2-40B4-BE49-F238E27FC236}">
                <a16:creationId xmlns:a16="http://schemas.microsoft.com/office/drawing/2014/main" id="{F75B49A4-3A9B-D120-32A9-3768AE8C1791}"/>
              </a:ext>
            </a:extLst>
          </p:cNvPr>
          <p:cNvSpPr txBox="1">
            <a:spLocks/>
          </p:cNvSpPr>
          <p:nvPr/>
        </p:nvSpPr>
        <p:spPr>
          <a:xfrm>
            <a:off x="6320010" y="5191331"/>
            <a:ext cx="4995814" cy="720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>
                <a:latin typeface="Montserrat" pitchFamily="2" charset="77"/>
              </a:rPr>
              <a:t>Referencián</a:t>
            </a:r>
            <a:r>
              <a:rPr lang="en-GB" sz="1400" dirty="0">
                <a:latin typeface="Montserrat" pitchFamily="2" charset="77"/>
              </a:rPr>
              <a:t> </a:t>
            </a:r>
            <a:r>
              <a:rPr lang="en-GB" sz="1400" dirty="0" err="1">
                <a:latin typeface="Montserrat" pitchFamily="2" charset="77"/>
              </a:rPr>
              <a:t>keresztül</a:t>
            </a:r>
            <a:r>
              <a:rPr lang="en-GB" sz="1400" dirty="0">
                <a:latin typeface="Montserrat" pitchFamily="2" charset="77"/>
              </a:rPr>
              <a:t> </a:t>
            </a:r>
            <a:r>
              <a:rPr lang="en-GB" sz="1400" dirty="0" err="1">
                <a:latin typeface="Montserrat" pitchFamily="2" charset="77"/>
              </a:rPr>
              <a:t>használjuk</a:t>
            </a:r>
            <a:r>
              <a:rPr lang="en-GB" sz="1400" dirty="0">
                <a:latin typeface="Montserrat" pitchFamily="2" charset="77"/>
              </a:rPr>
              <a:t> a ‘</a:t>
            </a:r>
            <a:r>
              <a:rPr lang="en-GB" sz="1400" dirty="0" err="1">
                <a:latin typeface="Montserrat" pitchFamily="2" charset="77"/>
              </a:rPr>
              <a:t>fut</a:t>
            </a:r>
            <a:r>
              <a:rPr lang="en-GB" sz="1400" dirty="0">
                <a:latin typeface="Montserrat" pitchFamily="2" charset="77"/>
              </a:rPr>
              <a:t>’ </a:t>
            </a:r>
            <a:r>
              <a:rPr lang="en-GB" sz="1400" dirty="0" err="1">
                <a:latin typeface="Montserrat" pitchFamily="2" charset="77"/>
              </a:rPr>
              <a:t>metódust</a:t>
            </a:r>
            <a:r>
              <a:rPr lang="en-GB" sz="1400" dirty="0">
                <a:latin typeface="Montserrat" pitchFamily="2" charset="77"/>
              </a:rPr>
              <a:t>, </a:t>
            </a:r>
            <a:r>
              <a:rPr lang="en-GB" sz="1400" dirty="0" err="1">
                <a:latin typeface="Montserrat" pitchFamily="2" charset="77"/>
              </a:rPr>
              <a:t>mert</a:t>
            </a:r>
            <a:r>
              <a:rPr lang="en-GB" sz="1400" dirty="0">
                <a:latin typeface="Montserrat" pitchFamily="2" charset="77"/>
              </a:rPr>
              <a:t> </a:t>
            </a:r>
            <a:r>
              <a:rPr lang="en-GB" sz="1400" b="1" dirty="0" err="1">
                <a:latin typeface="Montserrat" pitchFamily="2" charset="77"/>
              </a:rPr>
              <a:t>meghív</a:t>
            </a:r>
            <a:r>
              <a:rPr lang="hu-HU" sz="1400" b="1" dirty="0" err="1">
                <a:latin typeface="Montserrat" pitchFamily="2" charset="77"/>
              </a:rPr>
              <a:t>tuk</a:t>
            </a: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0517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GOF 2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720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GOF2: </a:t>
            </a:r>
            <a:r>
              <a:rPr lang="hu-HU" sz="1400" dirty="0" err="1">
                <a:latin typeface="Montserrat" pitchFamily="2" charset="77"/>
              </a:rPr>
              <a:t>Favour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object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composition</a:t>
            </a:r>
            <a:r>
              <a:rPr lang="hu-HU" sz="1400" dirty="0">
                <a:latin typeface="Montserrat" pitchFamily="2" charset="77"/>
              </a:rPr>
              <a:t> over </a:t>
            </a:r>
            <a:r>
              <a:rPr lang="hu-HU" sz="1400" dirty="0" err="1">
                <a:latin typeface="Montserrat" pitchFamily="2" charset="77"/>
              </a:rPr>
              <a:t>inheritance</a:t>
            </a:r>
            <a:r>
              <a:rPr lang="hu-HU" sz="1400" dirty="0">
                <a:latin typeface="Montserrat" pitchFamily="2" charset="77"/>
              </a:rPr>
              <a:t>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Használjunk objektum összetételt öröklődés helyett, ahol csak lehet.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69AF5-0D96-AA6E-E7A9-2AD002AD81F7}"/>
              </a:ext>
            </a:extLst>
          </p:cNvPr>
          <p:cNvSpPr txBox="1"/>
          <p:nvPr/>
        </p:nvSpPr>
        <p:spPr>
          <a:xfrm>
            <a:off x="0" y="2381270"/>
            <a:ext cx="12192000" cy="2677656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Objektum </a:t>
            </a:r>
            <a:r>
              <a:rPr lang="hu-HU" sz="1200" i="1" dirty="0">
                <a:solidFill>
                  <a:srgbClr val="FFFF00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összetétellel</a:t>
            </a:r>
            <a:endParaRPr lang="hu-HU" sz="1200" b="0" dirty="0">
              <a:solidFill>
                <a:srgbClr val="FFFF00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</a:p>
          <a:p>
            <a:r>
              <a:rPr lang="en-GB" sz="1200" dirty="0">
                <a:solidFill>
                  <a:srgbClr val="EEFF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 }</a:t>
            </a:r>
          </a:p>
          <a:p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g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Gerinces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lvl="1"/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public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GB" sz="1200" i="1" dirty="0">
                <a:solidFill>
                  <a:srgbClr val="89DD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+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</a:t>
            </a:r>
            <a:r>
              <a:rPr lang="en-GB" sz="12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String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s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2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gyorsanFut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8" name="Tartalom helye 3">
            <a:extLst>
              <a:ext uri="{FF2B5EF4-FFF2-40B4-BE49-F238E27FC236}">
                <a16:creationId xmlns:a16="http://schemas.microsoft.com/office/drawing/2014/main" id="{F75B49A4-3A9B-D120-32A9-3768AE8C1791}"/>
              </a:ext>
            </a:extLst>
          </p:cNvPr>
          <p:cNvSpPr txBox="1">
            <a:spLocks/>
          </p:cNvSpPr>
          <p:nvPr/>
        </p:nvSpPr>
        <p:spPr>
          <a:xfrm>
            <a:off x="6320010" y="5191331"/>
            <a:ext cx="4995814" cy="720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9" name="Tartalom helye 3">
            <a:extLst>
              <a:ext uri="{FF2B5EF4-FFF2-40B4-BE49-F238E27FC236}">
                <a16:creationId xmlns:a16="http://schemas.microsoft.com/office/drawing/2014/main" id="{B33C674C-71FB-989D-B083-C97F96365D22}"/>
              </a:ext>
            </a:extLst>
          </p:cNvPr>
          <p:cNvSpPr txBox="1">
            <a:spLocks/>
          </p:cNvSpPr>
          <p:nvPr/>
        </p:nvSpPr>
        <p:spPr>
          <a:xfrm>
            <a:off x="876176" y="5191330"/>
            <a:ext cx="10987874" cy="116501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en-GB" sz="1400" dirty="0" err="1">
                <a:latin typeface="Montserrat" pitchFamily="2" charset="77"/>
              </a:rPr>
              <a:t>Referencián</a:t>
            </a:r>
            <a:r>
              <a:rPr lang="en-GB" sz="1400" dirty="0">
                <a:latin typeface="Montserrat" pitchFamily="2" charset="77"/>
              </a:rPr>
              <a:t> </a:t>
            </a:r>
            <a:r>
              <a:rPr lang="en-GB" sz="1400" dirty="0" err="1">
                <a:latin typeface="Montserrat" pitchFamily="2" charset="77"/>
              </a:rPr>
              <a:t>keresztül</a:t>
            </a:r>
            <a:r>
              <a:rPr lang="en-GB" sz="1400" dirty="0">
                <a:latin typeface="Montserrat" pitchFamily="2" charset="77"/>
              </a:rPr>
              <a:t> </a:t>
            </a:r>
            <a:r>
              <a:rPr lang="en-GB" sz="1400" dirty="0" err="1">
                <a:latin typeface="Montserrat" pitchFamily="2" charset="77"/>
              </a:rPr>
              <a:t>használjuk</a:t>
            </a:r>
            <a:r>
              <a:rPr lang="en-GB" sz="1400" dirty="0">
                <a:latin typeface="Montserrat" pitchFamily="2" charset="77"/>
              </a:rPr>
              <a:t> a ‘</a:t>
            </a:r>
            <a:r>
              <a:rPr lang="en-GB" sz="1400" dirty="0" err="1">
                <a:latin typeface="Montserrat" pitchFamily="2" charset="77"/>
              </a:rPr>
              <a:t>fut</a:t>
            </a:r>
            <a:r>
              <a:rPr lang="en-GB" sz="1400" dirty="0">
                <a:latin typeface="Montserrat" pitchFamily="2" charset="77"/>
              </a:rPr>
              <a:t>’ </a:t>
            </a:r>
            <a:r>
              <a:rPr lang="en-GB" sz="1400" dirty="0" err="1">
                <a:latin typeface="Montserrat" pitchFamily="2" charset="77"/>
              </a:rPr>
              <a:t>metódust</a:t>
            </a:r>
            <a:r>
              <a:rPr lang="en-GB" sz="1400" dirty="0">
                <a:latin typeface="Montserrat" pitchFamily="2" charset="77"/>
              </a:rPr>
              <a:t>, </a:t>
            </a:r>
            <a:r>
              <a:rPr lang="en-GB" sz="1400" dirty="0" err="1">
                <a:latin typeface="Montserrat" pitchFamily="2" charset="77"/>
              </a:rPr>
              <a:t>mert</a:t>
            </a:r>
            <a:r>
              <a:rPr lang="en-GB" sz="1400" dirty="0">
                <a:latin typeface="Montserrat" pitchFamily="2" charset="77"/>
              </a:rPr>
              <a:t> </a:t>
            </a:r>
            <a:r>
              <a:rPr lang="en-GB" sz="1400" b="1" dirty="0" err="1">
                <a:latin typeface="Montserrat" pitchFamily="2" charset="77"/>
              </a:rPr>
              <a:t>meghív</a:t>
            </a:r>
            <a:r>
              <a:rPr lang="hu-HU" sz="1400" b="1" dirty="0" err="1">
                <a:latin typeface="Montserrat" pitchFamily="2" charset="77"/>
              </a:rPr>
              <a:t>tuk</a:t>
            </a: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 </a:t>
            </a:r>
            <a:r>
              <a:rPr lang="hu-HU" sz="1400" dirty="0">
                <a:latin typeface="Montserrat" pitchFamily="2" charset="77"/>
              </a:rPr>
              <a:t>van egy referenciám egy másik objektumra, akkor annak szolgáltatásait használhatom.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Ezt nevezik </a:t>
            </a:r>
            <a:r>
              <a:rPr lang="hu-HU" sz="1400" b="1" dirty="0">
                <a:latin typeface="Montserrat" pitchFamily="2" charset="77"/>
              </a:rPr>
              <a:t>objektum összetételnek </a:t>
            </a:r>
            <a:r>
              <a:rPr lang="hu-HU" sz="1400" dirty="0">
                <a:latin typeface="Montserrat" pitchFamily="2" charset="77"/>
              </a:rPr>
              <a:t>(</a:t>
            </a:r>
            <a:r>
              <a:rPr lang="hu-HU" sz="1400" dirty="0" err="1">
                <a:latin typeface="Montserrat" pitchFamily="2" charset="77"/>
              </a:rPr>
              <a:t>object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composition</a:t>
            </a:r>
            <a:r>
              <a:rPr lang="hu-HU" sz="1400" dirty="0">
                <a:latin typeface="Montserrat" pitchFamily="2" charset="77"/>
              </a:rPr>
              <a:t>)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Az objektum összetétel másik neve: </a:t>
            </a:r>
            <a:r>
              <a:rPr lang="hu-HU" sz="1400" b="1" dirty="0">
                <a:latin typeface="Montserrat" pitchFamily="2" charset="77"/>
              </a:rPr>
              <a:t>HAS-A </a:t>
            </a:r>
            <a:r>
              <a:rPr lang="hu-HU" sz="1400" dirty="0">
                <a:latin typeface="Montserrat" pitchFamily="2" charset="77"/>
              </a:rPr>
              <a:t>kapcsolat</a:t>
            </a: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3959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B97B08-1A88-F782-7B88-943B19B452AE}"/>
              </a:ext>
            </a:extLst>
          </p:cNvPr>
          <p:cNvSpPr/>
          <p:nvPr/>
        </p:nvSpPr>
        <p:spPr>
          <a:xfrm>
            <a:off x="8686800" y="720000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t>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FÉLÉV INFORMÁCIÓK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20" cy="44900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Tételsor: </a:t>
            </a:r>
            <a:r>
              <a:rPr lang="hu-HU" sz="1400" b="1" dirty="0">
                <a:solidFill>
                  <a:srgbClr val="003366"/>
                </a:solidFill>
                <a:latin typeface="Montserrat" pitchFamily="2" charset="77"/>
              </a:rPr>
              <a:t>„PPP”</a:t>
            </a:r>
            <a:br>
              <a:rPr lang="hu-HU" sz="1400" b="1" dirty="0">
                <a:solidFill>
                  <a:srgbClr val="003366"/>
                </a:solidFill>
                <a:latin typeface="Montserrat" pitchFamily="2" charset="77"/>
              </a:rPr>
            </a:br>
            <a:r>
              <a:rPr lang="hu-HU" sz="1400" dirty="0">
                <a:solidFill>
                  <a:srgbClr val="333333"/>
                </a:solidFill>
                <a:latin typeface="Montserrat" pitchFamily="2" charset="77"/>
              </a:rPr>
              <a:t>1, </a:t>
            </a:r>
            <a:r>
              <a:rPr lang="hu-HU" sz="1400" dirty="0" err="1">
                <a:solidFill>
                  <a:srgbClr val="333333"/>
                </a:solidFill>
                <a:latin typeface="Montserrat" pitchFamily="2" charset="77"/>
              </a:rPr>
              <a:t>Principles</a:t>
            </a:r>
            <a:r>
              <a:rPr lang="hu-HU" sz="1400" dirty="0">
                <a:solidFill>
                  <a:srgbClr val="333333"/>
                </a:solidFill>
                <a:latin typeface="Montserrat" pitchFamily="2" charset="77"/>
              </a:rPr>
              <a:t> – OO Tervezési alapelvek</a:t>
            </a:r>
            <a:br>
              <a:rPr lang="hu-HU" sz="1400" dirty="0">
                <a:solidFill>
                  <a:srgbClr val="333333"/>
                </a:solidFill>
                <a:latin typeface="Montserrat" pitchFamily="2" charset="77"/>
              </a:rPr>
            </a:br>
            <a:r>
              <a:rPr lang="hu-HU" sz="1400" dirty="0">
                <a:solidFill>
                  <a:srgbClr val="333333"/>
                </a:solidFill>
                <a:latin typeface="Montserrat" pitchFamily="2" charset="77"/>
              </a:rPr>
              <a:t>2, </a:t>
            </a:r>
            <a:r>
              <a:rPr lang="hu-HU" sz="1400" dirty="0" err="1">
                <a:solidFill>
                  <a:srgbClr val="333333"/>
                </a:solidFill>
                <a:latin typeface="Montserrat" pitchFamily="2" charset="77"/>
              </a:rPr>
              <a:t>Practices</a:t>
            </a:r>
            <a:r>
              <a:rPr lang="hu-HU" sz="1400" dirty="0">
                <a:solidFill>
                  <a:srgbClr val="333333"/>
                </a:solidFill>
                <a:latin typeface="Montserrat" pitchFamily="2" charset="77"/>
              </a:rPr>
              <a:t> – Jó gyakorlatok</a:t>
            </a:r>
            <a:br>
              <a:rPr lang="hu-HU" sz="1400" dirty="0">
                <a:solidFill>
                  <a:srgbClr val="333333"/>
                </a:solidFill>
                <a:latin typeface="Montserrat" pitchFamily="2" charset="77"/>
              </a:rPr>
            </a:br>
            <a:r>
              <a:rPr lang="hu-HU" sz="1400" dirty="0">
                <a:solidFill>
                  <a:srgbClr val="333333"/>
                </a:solidFill>
                <a:latin typeface="Montserrat" pitchFamily="2" charset="77"/>
              </a:rPr>
              <a:t>3, </a:t>
            </a:r>
            <a:r>
              <a:rPr lang="hu-HU" sz="1400" dirty="0" err="1">
                <a:solidFill>
                  <a:srgbClr val="333333"/>
                </a:solidFill>
                <a:latin typeface="Montserrat" pitchFamily="2" charset="77"/>
              </a:rPr>
              <a:t>Patterns</a:t>
            </a:r>
            <a:r>
              <a:rPr lang="hu-HU" sz="1400" dirty="0">
                <a:solidFill>
                  <a:srgbClr val="333333"/>
                </a:solidFill>
                <a:latin typeface="Montserrat" pitchFamily="2" charset="77"/>
              </a:rPr>
              <a:t> – Programtervezési minták</a:t>
            </a:r>
            <a:br>
              <a:rPr lang="hu-HU" sz="1400" b="1" dirty="0">
                <a:latin typeface="Montserrat" pitchFamily="2" charset="77"/>
              </a:rPr>
            </a:b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Beadandók: </a:t>
            </a:r>
            <a:br>
              <a:rPr lang="hu-HU" sz="1400" b="1" dirty="0">
                <a:latin typeface="Montserrat" pitchFamily="2" charset="77"/>
              </a:rPr>
            </a:br>
            <a:r>
              <a:rPr lang="hu-HU" sz="1400" dirty="0">
                <a:latin typeface="Montserrat" pitchFamily="2" charset="77"/>
              </a:rPr>
              <a:t>1, Egy beadandó esszék – TBD</a:t>
            </a:r>
            <a:br>
              <a:rPr lang="hu-HU" sz="1400" dirty="0">
                <a:latin typeface="Montserrat" pitchFamily="2" charset="77"/>
              </a:rPr>
            </a:br>
            <a:r>
              <a:rPr lang="hu-HU" sz="1400" dirty="0">
                <a:latin typeface="Montserrat" pitchFamily="2" charset="77"/>
              </a:rPr>
              <a:t>2, </a:t>
            </a:r>
            <a:r>
              <a:rPr lang="hu-HU" sz="1400" dirty="0" err="1">
                <a:latin typeface="Montserrat" pitchFamily="2" charset="77"/>
              </a:rPr>
              <a:t>Git</a:t>
            </a:r>
            <a:r>
              <a:rPr lang="hu-HU" sz="1400" dirty="0">
                <a:latin typeface="Montserrat" pitchFamily="2" charset="77"/>
              </a:rPr>
              <a:t>-en </a:t>
            </a:r>
            <a:r>
              <a:rPr lang="hu-HU" sz="1400" dirty="0" err="1">
                <a:latin typeface="Montserrat" pitchFamily="2" charset="77"/>
              </a:rPr>
              <a:t>Fork</a:t>
            </a:r>
            <a:r>
              <a:rPr lang="hu-HU" sz="1400" dirty="0">
                <a:latin typeface="Montserrat" pitchFamily="2" charset="77"/>
              </a:rPr>
              <a:t>-ok, feladatok a félév során</a:t>
            </a:r>
            <a:br>
              <a:rPr lang="hu-HU" sz="1400" b="1" dirty="0">
                <a:latin typeface="Montserrat" pitchFamily="2" charset="77"/>
              </a:rPr>
            </a:b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Kötelező olvasmány:</a:t>
            </a:r>
            <a:br>
              <a:rPr lang="hu-HU" sz="1400" b="1" dirty="0">
                <a:latin typeface="Montserrat" pitchFamily="2" charset="77"/>
              </a:rPr>
            </a:br>
            <a:r>
              <a:rPr lang="hu-HU" sz="1400" dirty="0">
                <a:latin typeface="Montserrat" pitchFamily="2" charset="77"/>
              </a:rPr>
              <a:t>Robert C. Martin „</a:t>
            </a:r>
            <a:r>
              <a:rPr lang="hu-HU" sz="1400" dirty="0" err="1">
                <a:latin typeface="Montserrat" pitchFamily="2" charset="77"/>
              </a:rPr>
              <a:t>Uncle</a:t>
            </a:r>
            <a:r>
              <a:rPr lang="hu-HU" sz="1400" dirty="0">
                <a:latin typeface="Montserrat" pitchFamily="2" charset="77"/>
              </a:rPr>
              <a:t> Bob” – </a:t>
            </a:r>
            <a:r>
              <a:rPr lang="hu-HU" sz="1400" dirty="0" err="1">
                <a:latin typeface="Montserrat" pitchFamily="2" charset="77"/>
              </a:rPr>
              <a:t>Clean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Code</a:t>
            </a:r>
            <a:br>
              <a:rPr lang="hu-HU" sz="1400" b="1" dirty="0">
                <a:latin typeface="Montserrat" pitchFamily="2" charset="77"/>
              </a:rPr>
            </a:b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Vizsga/Beugró:</a:t>
            </a:r>
            <a:br>
              <a:rPr lang="hu-HU" sz="1400" b="1" dirty="0">
                <a:latin typeface="Montserrat" pitchFamily="2" charset="77"/>
              </a:rPr>
            </a:br>
            <a:r>
              <a:rPr lang="hu-HU" sz="1400" dirty="0">
                <a:latin typeface="Montserrat" pitchFamily="2" charset="77"/>
              </a:rPr>
              <a:t>TBD</a:t>
            </a:r>
            <a:endParaRPr lang="hu-HU" sz="1400" b="1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0BAC4-CD25-BBDF-1A18-1C3C5AEC7E87}"/>
              </a:ext>
            </a:extLst>
          </p:cNvPr>
          <p:cNvSpPr txBox="1"/>
          <p:nvPr/>
        </p:nvSpPr>
        <p:spPr>
          <a:xfrm>
            <a:off x="8813800" y="109900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A </a:t>
            </a:r>
            <a:r>
              <a:rPr lang="en-GB" b="1" dirty="0" err="1">
                <a:solidFill>
                  <a:schemeClr val="bg1"/>
                </a:solidFill>
                <a:latin typeface="Montserrat ExtraBold" pitchFamily="2" charset="77"/>
              </a:rPr>
              <a:t>tárgy</a:t>
            </a:r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Montserrat ExtraBold" pitchFamily="2" charset="77"/>
              </a:rPr>
              <a:t>célja</a:t>
            </a:r>
            <a:endParaRPr lang="en-GB" b="1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2DB7E83B-005A-9B73-AAA6-F66945F3497B}"/>
              </a:ext>
            </a:extLst>
          </p:cNvPr>
          <p:cNvSpPr txBox="1">
            <a:spLocks/>
          </p:cNvSpPr>
          <p:nvPr/>
        </p:nvSpPr>
        <p:spPr>
          <a:xfrm>
            <a:off x="8813800" y="1673374"/>
            <a:ext cx="3251196" cy="44900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Alkalmazott tudás elsajátítása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Alapelvek ismerete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Tanultak gyakorlása kódban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Munka fejlesztői eszközökkel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endParaRPr lang="hu-HU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9698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HAS-A KAPCSOLAT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69AF5-0D96-AA6E-E7A9-2AD002AD81F7}"/>
              </a:ext>
            </a:extLst>
          </p:cNvPr>
          <p:cNvSpPr txBox="1"/>
          <p:nvPr/>
        </p:nvSpPr>
        <p:spPr>
          <a:xfrm>
            <a:off x="0" y="1462018"/>
            <a:ext cx="12192000" cy="3046988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hu-HU" sz="1200" b="0" i="1" dirty="0">
                <a:solidFill>
                  <a:srgbClr val="FFFF0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Objektum </a:t>
            </a:r>
            <a:r>
              <a:rPr lang="hu-HU" sz="1200" i="1" dirty="0">
                <a:solidFill>
                  <a:srgbClr val="FFFF00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összetétel – HAS-A</a:t>
            </a:r>
            <a:endParaRPr lang="hu-HU" sz="1200" b="0" dirty="0">
              <a:solidFill>
                <a:srgbClr val="FFFF00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endParaRPr lang="en-GB" sz="1200" b="0" i="1" dirty="0">
              <a:solidFill>
                <a:srgbClr val="546E7A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A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Gitárosnak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van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egy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Gitárja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Gitar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...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}</a:t>
            </a: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Gitaros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Gitar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g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...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}</a:t>
            </a:r>
          </a:p>
          <a:p>
            <a:b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A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Kutyának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van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egy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Hazdája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,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aki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Ember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Ember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...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}</a:t>
            </a:r>
          </a:p>
          <a:p>
            <a:r>
              <a:rPr lang="en-GB" sz="12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Ember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gazdi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...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}</a:t>
            </a:r>
          </a:p>
          <a:p>
            <a:b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A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Kutyának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van </a:t>
            </a:r>
            <a:r>
              <a:rPr lang="en-GB" sz="12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egy</a:t>
            </a:r>
            <a:r>
              <a:rPr lang="en-GB" sz="12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Farka</a:t>
            </a:r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 </a:t>
            </a:r>
            <a:r>
              <a:rPr lang="en-GB" sz="12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?</a:t>
            </a:r>
            <a:r>
              <a:rPr lang="en-GB" sz="12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...</a:t>
            </a:r>
          </a:p>
          <a:p>
            <a:endParaRPr lang="en-GB" sz="1200" dirty="0">
              <a:solidFill>
                <a:srgbClr val="89DDFF"/>
              </a:solidFill>
              <a:highlight>
                <a:srgbClr val="252526"/>
              </a:highlight>
              <a:latin typeface="Menlo" panose="020B0609030804020204" pitchFamily="49" charset="0"/>
            </a:endParaRPr>
          </a:p>
          <a:p>
            <a:endParaRPr lang="en-GB" sz="1200" b="0" dirty="0">
              <a:solidFill>
                <a:srgbClr val="89DD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endParaRPr lang="en-GB" sz="1200" dirty="0">
              <a:solidFill>
                <a:srgbClr val="89DDFF"/>
              </a:solidFill>
              <a:highlight>
                <a:srgbClr val="252526"/>
              </a:highlight>
              <a:latin typeface="Menlo" panose="020B0609030804020204" pitchFamily="49" charset="0"/>
            </a:endParaRPr>
          </a:p>
          <a:p>
            <a:endParaRPr lang="en-GB" sz="12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2" name="Tartalom helye 3">
            <a:extLst>
              <a:ext uri="{FF2B5EF4-FFF2-40B4-BE49-F238E27FC236}">
                <a16:creationId xmlns:a16="http://schemas.microsoft.com/office/drawing/2014/main" id="{C54ADD00-DB08-16C2-2DA4-D3A0E7BF9965}"/>
              </a:ext>
            </a:extLst>
          </p:cNvPr>
          <p:cNvSpPr txBox="1">
            <a:spLocks/>
          </p:cNvSpPr>
          <p:nvPr/>
        </p:nvSpPr>
        <p:spPr>
          <a:xfrm>
            <a:off x="876176" y="4600295"/>
            <a:ext cx="10987874" cy="175605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HAS-A kapcsolatnak a birtoklás erőssége szerint 2 fajtája van: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 err="1">
                <a:latin typeface="Montserrat" pitchFamily="2" charset="77"/>
              </a:rPr>
              <a:t>Aggregáció</a:t>
            </a:r>
            <a:r>
              <a:rPr lang="hu-HU" sz="1100" dirty="0">
                <a:latin typeface="Montserrat" pitchFamily="2" charset="77"/>
              </a:rPr>
              <a:t> (</a:t>
            </a:r>
            <a:r>
              <a:rPr lang="hu-HU" sz="1100" dirty="0" err="1">
                <a:latin typeface="Montserrat" pitchFamily="2" charset="77"/>
              </a:rPr>
              <a:t>aggregation</a:t>
            </a:r>
            <a:r>
              <a:rPr lang="hu-HU" sz="1100" dirty="0">
                <a:latin typeface="Montserrat" pitchFamily="2" charset="77"/>
              </a:rPr>
              <a:t>) – Megosztott tulajdonlás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Kompozíció (</a:t>
            </a:r>
            <a:r>
              <a:rPr lang="hu-HU" sz="1100" dirty="0" err="1">
                <a:latin typeface="Montserrat" pitchFamily="2" charset="77"/>
              </a:rPr>
              <a:t>composition</a:t>
            </a:r>
            <a:r>
              <a:rPr lang="hu-HU" sz="1100" dirty="0">
                <a:latin typeface="Montserrat" pitchFamily="2" charset="77"/>
              </a:rPr>
              <a:t>) – Kizárólagos tulajdonlás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Klasszikus példa: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Ha meghal a gitáros, akkor vele temetik a gitárját?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Ha igen, akkor kompozíció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Ha nem, akkor </a:t>
            </a:r>
            <a:r>
              <a:rPr lang="hu-HU" sz="1100" dirty="0" err="1">
                <a:latin typeface="Montserrat" pitchFamily="2" charset="77"/>
              </a:rPr>
              <a:t>aggregáció</a:t>
            </a:r>
            <a:endParaRPr lang="hu-HU" sz="11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0870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40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HAS-A KAPCSOLAT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1EEC2A-398E-1900-0D0A-8DB7660E296F}"/>
              </a:ext>
            </a:extLst>
          </p:cNvPr>
          <p:cNvSpPr/>
          <p:nvPr/>
        </p:nvSpPr>
        <p:spPr>
          <a:xfrm>
            <a:off x="8612854" y="1578166"/>
            <a:ext cx="3251196" cy="1569658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4CC1B-A765-D9A2-1A5F-6EA52DE90B08}"/>
              </a:ext>
            </a:extLst>
          </p:cNvPr>
          <p:cNvSpPr txBox="1"/>
          <p:nvPr/>
        </p:nvSpPr>
        <p:spPr>
          <a:xfrm>
            <a:off x="8612854" y="1687378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Aggregáció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6" name="Tartalom helye 3">
            <a:extLst>
              <a:ext uri="{FF2B5EF4-FFF2-40B4-BE49-F238E27FC236}">
                <a16:creationId xmlns:a16="http://schemas.microsoft.com/office/drawing/2014/main" id="{C0908B21-1617-60C2-B4CA-FF595A88BCA6}"/>
              </a:ext>
            </a:extLst>
          </p:cNvPr>
          <p:cNvSpPr txBox="1">
            <a:spLocks/>
          </p:cNvSpPr>
          <p:nvPr/>
        </p:nvSpPr>
        <p:spPr>
          <a:xfrm>
            <a:off x="8724963" y="2056710"/>
            <a:ext cx="3026979" cy="10911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Másnak is lehet referenciája a gitárra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Lehet a banda tulajdonát képezi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E60A3FF-C5A9-487F-B013-7AC609C89976}"/>
              </a:ext>
            </a:extLst>
          </p:cNvPr>
          <p:cNvSpPr/>
          <p:nvPr/>
        </p:nvSpPr>
        <p:spPr>
          <a:xfrm>
            <a:off x="8612854" y="3391800"/>
            <a:ext cx="3251196" cy="1569659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205C8-329D-3BC3-2B6E-5EB07D9EA0BE}"/>
              </a:ext>
            </a:extLst>
          </p:cNvPr>
          <p:cNvSpPr txBox="1"/>
          <p:nvPr/>
        </p:nvSpPr>
        <p:spPr>
          <a:xfrm>
            <a:off x="8612854" y="3501013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Kompozíció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BB5C6AA5-D7E9-F2BA-A436-C1210E0CD62B}"/>
              </a:ext>
            </a:extLst>
          </p:cNvPr>
          <p:cNvSpPr txBox="1">
            <a:spLocks/>
          </p:cNvSpPr>
          <p:nvPr/>
        </p:nvSpPr>
        <p:spPr>
          <a:xfrm>
            <a:off x="8724963" y="3870345"/>
            <a:ext cx="3026979" cy="109111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Csak a kutyának lehet referenciája a farkára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Csak ő csóválhatja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16" name="Tartalom helye 3">
            <a:extLst>
              <a:ext uri="{FF2B5EF4-FFF2-40B4-BE49-F238E27FC236}">
                <a16:creationId xmlns:a16="http://schemas.microsoft.com/office/drawing/2014/main" id="{A6B0DF56-640A-93BE-80FD-72CED874823F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736678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GOF2: </a:t>
            </a:r>
            <a:r>
              <a:rPr lang="hu-HU" sz="1400" dirty="0" err="1">
                <a:latin typeface="Montserrat" pitchFamily="2" charset="77"/>
              </a:rPr>
              <a:t>Favour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object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composition</a:t>
            </a:r>
            <a:r>
              <a:rPr lang="hu-HU" sz="1400" dirty="0">
                <a:latin typeface="Montserrat" pitchFamily="2" charset="77"/>
              </a:rPr>
              <a:t> over </a:t>
            </a:r>
            <a:r>
              <a:rPr lang="hu-HU" sz="1400" dirty="0" err="1">
                <a:latin typeface="Montserrat" pitchFamily="2" charset="77"/>
              </a:rPr>
              <a:t>inheritance</a:t>
            </a:r>
            <a:r>
              <a:rPr lang="hu-HU" sz="1400" dirty="0">
                <a:latin typeface="Montserrat" pitchFamily="2" charset="77"/>
              </a:rPr>
              <a:t>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Használjunk objektum összetételt öröklődés helyett, ahol csak lehet.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Avagy:</a:t>
            </a:r>
            <a:r>
              <a:rPr lang="hu-HU" sz="1400" dirty="0">
                <a:latin typeface="Montserrat" pitchFamily="2" charset="77"/>
              </a:rPr>
              <a:t> Használj HAS-A kapcsolatot IS-A kapcsolat helyett, ha lehet!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Miért?</a:t>
            </a:r>
            <a:endParaRPr kumimoji="0" lang="hu-H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solidFill>
                <a:prstClr val="black"/>
              </a:solidFill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kumimoji="0" lang="hu-H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801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41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HAS-A KAPCSOLAT</a:t>
            </a:r>
          </a:p>
        </p:txBody>
      </p:sp>
      <p:sp>
        <p:nvSpPr>
          <p:cNvPr id="16" name="Tartalom helye 3">
            <a:extLst>
              <a:ext uri="{FF2B5EF4-FFF2-40B4-BE49-F238E27FC236}">
                <a16:creationId xmlns:a16="http://schemas.microsoft.com/office/drawing/2014/main" id="{A6B0DF56-640A-93BE-80FD-72CED874823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482214" cy="46950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Az IS-A kapcsolat: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Mert az IS-A kapcsolat túlságosan merev.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solidFill>
                  <a:prstClr val="black"/>
                </a:solidFill>
                <a:latin typeface="Montserrat" pitchFamily="2" charset="77"/>
              </a:rPr>
              <a:t>IS-A kapcsolat már a program írásában létrejön a forráskódban, még a fordítás előtt.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Emiatt dinamikusan nem </a:t>
            </a:r>
            <a:r>
              <a:rPr lang="hu-HU" sz="1400" b="1" dirty="0">
                <a:solidFill>
                  <a:prstClr val="black"/>
                </a:solidFill>
                <a:latin typeface="Montserrat" pitchFamily="2" charset="77"/>
              </a:rPr>
              <a:t>változtatható.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solidFill>
                  <a:prstClr val="black"/>
                </a:solidFill>
                <a:latin typeface="Montserrat" pitchFamily="2" charset="77"/>
              </a:rPr>
              <a:t>Ún.: „Fehér-dobozos” újrahasznosítás, mert általában ismerem az ős forráskódját.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solidFill>
                  <a:prstClr val="black"/>
                </a:solidFill>
                <a:latin typeface="Montserrat" pitchFamily="2" charset="77"/>
              </a:rPr>
              <a:t>Kérdés: </a:t>
            </a:r>
            <a:r>
              <a:rPr lang="hu-HU" sz="1400" dirty="0">
                <a:solidFill>
                  <a:prstClr val="black"/>
                </a:solidFill>
                <a:latin typeface="Montserrat" pitchFamily="2" charset="77"/>
              </a:rPr>
              <a:t>Ez milyen „veszélyt” rejt?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solidFill>
                  <a:prstClr val="black"/>
                </a:solidFill>
                <a:latin typeface="Montserrat" pitchFamily="2" charset="77"/>
              </a:rPr>
              <a:t>A HAS-A kapcsolat: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Ún.: „Fekete-dobozos” újrahasznosítás, mert általában nem ismerem az általam birtokolt referencia mögött álló osztály forráskódját. 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Dinamikusan változtatható.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kumimoji="0" lang="hu-H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Itt Direkt programozhatunk felületre.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solidFill>
                <a:prstClr val="black"/>
              </a:solidFill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kumimoji="0" lang="hu-H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670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816182B-7434-EC8D-9241-3477B39EF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t="24483" b="788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D593B83-9E66-47FD-05B9-0129C1F1B6BE}"/>
              </a:ext>
            </a:extLst>
          </p:cNvPr>
          <p:cNvSpPr/>
          <p:nvPr/>
        </p:nvSpPr>
        <p:spPr>
          <a:xfrm>
            <a:off x="0" y="514960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t>42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3737427" y="1848952"/>
            <a:ext cx="471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Montserrat ExtraBold" pitchFamily="2" charset="77"/>
              </a:rPr>
              <a:t>ÖSSZEFOGLALÁS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176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176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Alapok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4704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4704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Fogalmak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B5C4B85-EBE3-64FA-7D2B-B07EF3CEBC39}"/>
              </a:ext>
            </a:extLst>
          </p:cNvPr>
          <p:cNvSpPr/>
          <p:nvPr/>
        </p:nvSpPr>
        <p:spPr>
          <a:xfrm>
            <a:off x="78232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3BB43-4C3C-286A-D418-C9230DEDFA9B}"/>
              </a:ext>
            </a:extLst>
          </p:cNvPr>
          <p:cNvSpPr txBox="1"/>
          <p:nvPr/>
        </p:nvSpPr>
        <p:spPr>
          <a:xfrm>
            <a:off x="78232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OOP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Alapelvek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97E9D6-BFFF-7C30-3524-F3FEB38853CD}"/>
              </a:ext>
            </a:extLst>
          </p:cNvPr>
          <p:cNvSpPr/>
          <p:nvPr/>
        </p:nvSpPr>
        <p:spPr>
          <a:xfrm>
            <a:off x="1117602" y="3760847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9FA8B-E9B5-41C4-8F24-4A427BA33C6A}"/>
              </a:ext>
            </a:extLst>
          </p:cNvPr>
          <p:cNvSpPr txBox="1"/>
          <p:nvPr/>
        </p:nvSpPr>
        <p:spPr>
          <a:xfrm>
            <a:off x="1117602" y="3924473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GOF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3CBA2-E31B-B3CA-26ED-3FB5B21550B2}"/>
              </a:ext>
            </a:extLst>
          </p:cNvPr>
          <p:cNvSpPr/>
          <p:nvPr/>
        </p:nvSpPr>
        <p:spPr>
          <a:xfrm>
            <a:off x="4470402" y="3760847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5AF0C-67BA-757B-CCE9-F8C573167AD8}"/>
              </a:ext>
            </a:extLst>
          </p:cNvPr>
          <p:cNvSpPr txBox="1"/>
          <p:nvPr/>
        </p:nvSpPr>
        <p:spPr>
          <a:xfrm>
            <a:off x="4470402" y="3924473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IS-A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C266DE-737F-5665-B0AC-1D4A1888CC93}"/>
              </a:ext>
            </a:extLst>
          </p:cNvPr>
          <p:cNvSpPr/>
          <p:nvPr/>
        </p:nvSpPr>
        <p:spPr>
          <a:xfrm>
            <a:off x="7823202" y="3760847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C5A45-5D37-351C-CE75-64963CF30FFA}"/>
              </a:ext>
            </a:extLst>
          </p:cNvPr>
          <p:cNvSpPr txBox="1"/>
          <p:nvPr/>
        </p:nvSpPr>
        <p:spPr>
          <a:xfrm>
            <a:off x="7823202" y="3924473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HAS-A</a:t>
            </a:r>
          </a:p>
        </p:txBody>
      </p:sp>
    </p:spTree>
    <p:extLst>
      <p:ext uri="{BB962C8B-B14F-4D97-AF65-F5344CB8AC3E}">
        <p14:creationId xmlns:p14="http://schemas.microsoft.com/office/powerpoint/2010/main" val="974803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43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ÖSSZEFOGLALÁS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3487951"/>
            <a:ext cx="10987874" cy="3969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OOP Alapelvek: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D5CFCDD-2337-B863-8C45-A7FD89BB9E6C}"/>
              </a:ext>
            </a:extLst>
          </p:cNvPr>
          <p:cNvSpPr/>
          <p:nvPr/>
        </p:nvSpPr>
        <p:spPr>
          <a:xfrm>
            <a:off x="1117602" y="3884923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B833A-8426-9166-95EF-07F01BCFED56}"/>
              </a:ext>
            </a:extLst>
          </p:cNvPr>
          <p:cNvSpPr txBox="1"/>
          <p:nvPr/>
        </p:nvSpPr>
        <p:spPr>
          <a:xfrm>
            <a:off x="1117602" y="4048549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Egységbezárás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025D95-ED0D-6579-D63A-B6C06ED44395}"/>
              </a:ext>
            </a:extLst>
          </p:cNvPr>
          <p:cNvSpPr/>
          <p:nvPr/>
        </p:nvSpPr>
        <p:spPr>
          <a:xfrm>
            <a:off x="4470402" y="3884923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20139-4634-A9D8-5D75-1B58BFD86247}"/>
              </a:ext>
            </a:extLst>
          </p:cNvPr>
          <p:cNvSpPr txBox="1"/>
          <p:nvPr/>
        </p:nvSpPr>
        <p:spPr>
          <a:xfrm>
            <a:off x="4470402" y="4048549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003366"/>
                </a:solidFill>
                <a:latin typeface="Montserrat ExtraBold" pitchFamily="2" charset="77"/>
              </a:rPr>
              <a:t>Többalakúság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7556DB-9D1C-CD44-DC69-12A5140C4AD2}"/>
              </a:ext>
            </a:extLst>
          </p:cNvPr>
          <p:cNvSpPr/>
          <p:nvPr/>
        </p:nvSpPr>
        <p:spPr>
          <a:xfrm>
            <a:off x="7823202" y="3884923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1B914-81D5-BBF8-E433-AB7E9E37A556}"/>
              </a:ext>
            </a:extLst>
          </p:cNvPr>
          <p:cNvSpPr txBox="1"/>
          <p:nvPr/>
        </p:nvSpPr>
        <p:spPr>
          <a:xfrm>
            <a:off x="7823202" y="4048549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Öröklődés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0" name="Tartalom helye 3">
            <a:extLst>
              <a:ext uri="{FF2B5EF4-FFF2-40B4-BE49-F238E27FC236}">
                <a16:creationId xmlns:a16="http://schemas.microsoft.com/office/drawing/2014/main" id="{1C860B81-5F40-7806-D30D-60F6B8ED9855}"/>
              </a:ext>
            </a:extLst>
          </p:cNvPr>
          <p:cNvSpPr txBox="1">
            <a:spLocks/>
          </p:cNvSpPr>
          <p:nvPr/>
        </p:nvSpPr>
        <p:spPr>
          <a:xfrm>
            <a:off x="876176" y="1462018"/>
            <a:ext cx="10987874" cy="3969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Fogalmak: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FC4B94-4FE1-DE40-C76A-D21DD2CC6F58}"/>
              </a:ext>
            </a:extLst>
          </p:cNvPr>
          <p:cNvSpPr/>
          <p:nvPr/>
        </p:nvSpPr>
        <p:spPr>
          <a:xfrm>
            <a:off x="1117602" y="1858990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6437DA-AB4A-67FC-D356-1745B6703446}"/>
              </a:ext>
            </a:extLst>
          </p:cNvPr>
          <p:cNvSpPr txBox="1"/>
          <p:nvPr/>
        </p:nvSpPr>
        <p:spPr>
          <a:xfrm>
            <a:off x="1117602" y="202261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Felület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24DD7DA-7865-7117-9C55-76F71758ADF8}"/>
              </a:ext>
            </a:extLst>
          </p:cNvPr>
          <p:cNvSpPr/>
          <p:nvPr/>
        </p:nvSpPr>
        <p:spPr>
          <a:xfrm>
            <a:off x="4470402" y="1858990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2CAACB-F32E-4183-4E4F-BC41B57EEDF8}"/>
              </a:ext>
            </a:extLst>
          </p:cNvPr>
          <p:cNvSpPr txBox="1"/>
          <p:nvPr/>
        </p:nvSpPr>
        <p:spPr>
          <a:xfrm>
            <a:off x="4470402" y="202261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Megvalósítás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6AE71A3-56F0-2975-1386-DBE981DCCDAB}"/>
              </a:ext>
            </a:extLst>
          </p:cNvPr>
          <p:cNvSpPr/>
          <p:nvPr/>
        </p:nvSpPr>
        <p:spPr>
          <a:xfrm>
            <a:off x="7823202" y="1858990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762601-F672-F924-8DF8-DEE9F19D0ECC}"/>
              </a:ext>
            </a:extLst>
          </p:cNvPr>
          <p:cNvSpPr txBox="1"/>
          <p:nvPr/>
        </p:nvSpPr>
        <p:spPr>
          <a:xfrm>
            <a:off x="7823202" y="202261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Absztrakció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0" name="Tartalom helye 3">
            <a:extLst>
              <a:ext uri="{FF2B5EF4-FFF2-40B4-BE49-F238E27FC236}">
                <a16:creationId xmlns:a16="http://schemas.microsoft.com/office/drawing/2014/main" id="{E36882A3-8754-AC94-AE67-70ABCF54CADC}"/>
              </a:ext>
            </a:extLst>
          </p:cNvPr>
          <p:cNvSpPr txBox="1">
            <a:spLocks/>
          </p:cNvSpPr>
          <p:nvPr/>
        </p:nvSpPr>
        <p:spPr>
          <a:xfrm>
            <a:off x="876176" y="4643391"/>
            <a:ext cx="10987874" cy="3969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Kapcsolatok: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964FD3C-C5CA-11F2-A45E-777EBBABDC57}"/>
              </a:ext>
            </a:extLst>
          </p:cNvPr>
          <p:cNvSpPr/>
          <p:nvPr/>
        </p:nvSpPr>
        <p:spPr>
          <a:xfrm>
            <a:off x="1117602" y="5040363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5B6E8-F814-0FED-E6E3-B940055DF023}"/>
              </a:ext>
            </a:extLst>
          </p:cNvPr>
          <p:cNvSpPr txBox="1"/>
          <p:nvPr/>
        </p:nvSpPr>
        <p:spPr>
          <a:xfrm>
            <a:off x="1117602" y="5203989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GOF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628FA5C-7E90-C74B-7752-437A145903FB}"/>
              </a:ext>
            </a:extLst>
          </p:cNvPr>
          <p:cNvSpPr/>
          <p:nvPr/>
        </p:nvSpPr>
        <p:spPr>
          <a:xfrm>
            <a:off x="4470402" y="5040363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87222F-F526-74DB-4041-1647750A8669}"/>
              </a:ext>
            </a:extLst>
          </p:cNvPr>
          <p:cNvSpPr txBox="1"/>
          <p:nvPr/>
        </p:nvSpPr>
        <p:spPr>
          <a:xfrm>
            <a:off x="4470402" y="5203989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IS-A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C48E270-1758-E53B-1457-F04E9F426A4E}"/>
              </a:ext>
            </a:extLst>
          </p:cNvPr>
          <p:cNvSpPr/>
          <p:nvPr/>
        </p:nvSpPr>
        <p:spPr>
          <a:xfrm>
            <a:off x="7823202" y="5040363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237C32-0362-4129-F0C8-5A761058CB6D}"/>
              </a:ext>
            </a:extLst>
          </p:cNvPr>
          <p:cNvSpPr txBox="1"/>
          <p:nvPr/>
        </p:nvSpPr>
        <p:spPr>
          <a:xfrm>
            <a:off x="7823202" y="5203989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HAS-A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EEE4027-B96C-351F-229F-7D0105D8D389}"/>
              </a:ext>
            </a:extLst>
          </p:cNvPr>
          <p:cNvSpPr/>
          <p:nvPr/>
        </p:nvSpPr>
        <p:spPr>
          <a:xfrm>
            <a:off x="1117602" y="2679958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D6BF1-988E-B870-5CCD-01A1602CBA64}"/>
              </a:ext>
            </a:extLst>
          </p:cNvPr>
          <p:cNvSpPr txBox="1"/>
          <p:nvPr/>
        </p:nvSpPr>
        <p:spPr>
          <a:xfrm>
            <a:off x="1117602" y="2843584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Osztály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7B2E815-157E-3FBF-DA60-09047B1D5567}"/>
              </a:ext>
            </a:extLst>
          </p:cNvPr>
          <p:cNvSpPr/>
          <p:nvPr/>
        </p:nvSpPr>
        <p:spPr>
          <a:xfrm>
            <a:off x="4470402" y="2679958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841E2-F7D4-7FA4-7E3F-300086FCD5C5}"/>
              </a:ext>
            </a:extLst>
          </p:cNvPr>
          <p:cNvSpPr txBox="1"/>
          <p:nvPr/>
        </p:nvSpPr>
        <p:spPr>
          <a:xfrm>
            <a:off x="4470402" y="2843584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Interface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A86FF77-E1CB-02F4-71BB-69D950D6EA5B}"/>
              </a:ext>
            </a:extLst>
          </p:cNvPr>
          <p:cNvSpPr/>
          <p:nvPr/>
        </p:nvSpPr>
        <p:spPr>
          <a:xfrm>
            <a:off x="7823202" y="2679958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0A0F87-D5A6-222E-2561-DF89AE9EC1FF}"/>
              </a:ext>
            </a:extLst>
          </p:cNvPr>
          <p:cNvSpPr txBox="1"/>
          <p:nvPr/>
        </p:nvSpPr>
        <p:spPr>
          <a:xfrm>
            <a:off x="7823202" y="2843584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Szolgáltatás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0773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0AD357-30C6-C7C4-BEBA-4D857E4D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3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6E7F3D-BAFB-A7E8-990F-7A6DE039B882}"/>
              </a:ext>
            </a:extLst>
          </p:cNvPr>
          <p:cNvSpPr/>
          <p:nvPr/>
        </p:nvSpPr>
        <p:spPr>
          <a:xfrm>
            <a:off x="0" y="519416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44A61-CE16-546D-4465-1F97C2823EEB}"/>
              </a:ext>
            </a:extLst>
          </p:cNvPr>
          <p:cNvSpPr/>
          <p:nvPr/>
        </p:nvSpPr>
        <p:spPr>
          <a:xfrm>
            <a:off x="0" y="6217434"/>
            <a:ext cx="12192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0" y="248816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KÖSZÖNÖM A FIGYELMET!</a:t>
            </a:r>
            <a:endParaRPr lang="en-GB" sz="40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 ExtraBold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0" y="321816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28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9BE33-4256-44D5-9D84-FE1BBC093683}"/>
              </a:ext>
            </a:extLst>
          </p:cNvPr>
          <p:cNvCxnSpPr/>
          <p:nvPr/>
        </p:nvCxnSpPr>
        <p:spPr>
          <a:xfrm>
            <a:off x="1263882" y="3196046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65395C-9D69-E85F-90BD-0227A8B937DD}"/>
              </a:ext>
            </a:extLst>
          </p:cNvPr>
          <p:cNvSpPr txBox="1"/>
          <p:nvPr/>
        </p:nvSpPr>
        <p:spPr>
          <a:xfrm>
            <a:off x="8806782" y="6434083"/>
            <a:ext cx="305726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szalai.patrik@uni-milton.hu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FC156-B547-7485-965A-4CD66C447317}"/>
              </a:ext>
            </a:extLst>
          </p:cNvPr>
          <p:cNvSpPr txBox="1"/>
          <p:nvPr/>
        </p:nvSpPr>
        <p:spPr>
          <a:xfrm>
            <a:off x="357849" y="6434492"/>
            <a:ext cx="231493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2024.03.18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C57184-92F0-F1B1-26B0-F8AA2DB5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4773" y="6450767"/>
            <a:ext cx="312009" cy="31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435C-83F6-8799-EA34-377A43D7B0D6}"/>
              </a:ext>
            </a:extLst>
          </p:cNvPr>
          <p:cNvSpPr txBox="1"/>
          <p:nvPr/>
        </p:nvSpPr>
        <p:spPr>
          <a:xfrm>
            <a:off x="4443528" y="6408157"/>
            <a:ext cx="33049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</a:t>
            </a:r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 </a:t>
            </a:r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Patrik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759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4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ISMÉTLÉS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Forráskód vizsgálata a félév során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osztály felülete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osztály megvalósítása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osztály Felülete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Interface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Minden hozzá tartozik, ami publikus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Alapvetően a publikus metódusok alkotják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osztály Megvalósítása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Implementation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osztály forráskódja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Absztrakció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Elvonatkoztatás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Lényeges és lényegtelen tulajdonságok ELVÁLASZTÁSA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Lényeges tulajdonság kiemelése, lényegtelen figyelmen kívül hagyása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 </a:t>
            </a:r>
            <a:r>
              <a:rPr lang="hu-HU" sz="1250" b="1" dirty="0">
                <a:latin typeface="Montserrat" pitchFamily="2" charset="77"/>
              </a:rPr>
              <a:t>nem egyenlő az OOP Absztrakció alapelvével</a:t>
            </a:r>
            <a:r>
              <a:rPr lang="hu-HU" sz="1250" dirty="0">
                <a:latin typeface="Montserrat" pitchFamily="2" charset="77"/>
              </a:rPr>
              <a:t>, de fontos ismerni és alkalmazni a jelentést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A7FAFF-1EAA-34A6-6A2B-7F60638F467C}"/>
              </a:ext>
            </a:extLst>
          </p:cNvPr>
          <p:cNvSpPr/>
          <p:nvPr/>
        </p:nvSpPr>
        <p:spPr>
          <a:xfrm>
            <a:off x="7385834" y="1661271"/>
            <a:ext cx="3251196" cy="176773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1A78B-CA7E-92EE-1259-E3D076E4789D}"/>
              </a:ext>
            </a:extLst>
          </p:cNvPr>
          <p:cNvSpPr txBox="1"/>
          <p:nvPr/>
        </p:nvSpPr>
        <p:spPr>
          <a:xfrm>
            <a:off x="7385834" y="1770483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Absztrakt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osztályok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9F443D43-FEA1-EAA0-CE32-3343F5897A17}"/>
              </a:ext>
            </a:extLst>
          </p:cNvPr>
          <p:cNvSpPr txBox="1">
            <a:spLocks/>
          </p:cNvSpPr>
          <p:nvPr/>
        </p:nvSpPr>
        <p:spPr>
          <a:xfrm>
            <a:off x="7497943" y="2448215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Felülete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DE Megvalósítása csak részleges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AF768B-DD81-4F04-021B-6BB1724DDAC8}"/>
              </a:ext>
            </a:extLst>
          </p:cNvPr>
          <p:cNvSpPr/>
          <p:nvPr/>
        </p:nvSpPr>
        <p:spPr>
          <a:xfrm>
            <a:off x="7385834" y="3628189"/>
            <a:ext cx="3251196" cy="176773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A2DF1-A774-AEA4-A332-070E7001547B}"/>
              </a:ext>
            </a:extLst>
          </p:cNvPr>
          <p:cNvSpPr txBox="1"/>
          <p:nvPr/>
        </p:nvSpPr>
        <p:spPr>
          <a:xfrm>
            <a:off x="7385834" y="3737401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Konkrét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osztályok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9" name="Tartalom helye 3">
            <a:extLst>
              <a:ext uri="{FF2B5EF4-FFF2-40B4-BE49-F238E27FC236}">
                <a16:creationId xmlns:a16="http://schemas.microsoft.com/office/drawing/2014/main" id="{81CA7DA1-2DF3-B0FA-7166-68EE78B32666}"/>
              </a:ext>
            </a:extLst>
          </p:cNvPr>
          <p:cNvSpPr txBox="1">
            <a:spLocks/>
          </p:cNvSpPr>
          <p:nvPr/>
        </p:nvSpPr>
        <p:spPr>
          <a:xfrm>
            <a:off x="7497943" y="4415133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Van Felülete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Megvalósítása teljes</a:t>
            </a:r>
          </a:p>
        </p:txBody>
      </p:sp>
    </p:spTree>
    <p:extLst>
      <p:ext uri="{BB962C8B-B14F-4D97-AF65-F5344CB8AC3E}">
        <p14:creationId xmlns:p14="http://schemas.microsoft.com/office/powerpoint/2010/main" val="221451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5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ISMÉTLÉS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Objektumok vizsgálata a félév során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objektum felülete (típusa)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objektum viselkedése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objektum belső állapota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objektum Felülete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Minden objektumnak van típusa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típus meghatározza az objektum felületét is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Típustól függ, hogy milyen metódusokat tudok hívni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objektum Viselkedése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Behavior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futás közbeni forráskód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objektum Belső állapota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Inner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state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mezők pillanatnyi értéke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Kezdő belső állapotot a konstruktor hozza létre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A7FAFF-1EAA-34A6-6A2B-7F60638F467C}"/>
              </a:ext>
            </a:extLst>
          </p:cNvPr>
          <p:cNvSpPr/>
          <p:nvPr/>
        </p:nvSpPr>
        <p:spPr>
          <a:xfrm>
            <a:off x="6148283" y="1661271"/>
            <a:ext cx="3251196" cy="1320739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1A78B-CA7E-92EE-1259-E3D076E4789D}"/>
              </a:ext>
            </a:extLst>
          </p:cNvPr>
          <p:cNvSpPr txBox="1"/>
          <p:nvPr/>
        </p:nvSpPr>
        <p:spPr>
          <a:xfrm>
            <a:off x="6148283" y="1770483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Futó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forráskód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9F443D43-FEA1-EAA0-CE32-3343F5897A17}"/>
              </a:ext>
            </a:extLst>
          </p:cNvPr>
          <p:cNvSpPr txBox="1">
            <a:spLocks/>
          </p:cNvSpPr>
          <p:nvPr/>
        </p:nvSpPr>
        <p:spPr>
          <a:xfrm>
            <a:off x="6260392" y="2448215"/>
            <a:ext cx="3026979" cy="5285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Forráskód dinamikus vetülete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AF768B-DD81-4F04-021B-6BB1724DDAC8}"/>
              </a:ext>
            </a:extLst>
          </p:cNvPr>
          <p:cNvSpPr/>
          <p:nvPr/>
        </p:nvSpPr>
        <p:spPr>
          <a:xfrm>
            <a:off x="6148283" y="3181830"/>
            <a:ext cx="3251196" cy="1320739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A2DF1-A774-AEA4-A332-070E7001547B}"/>
              </a:ext>
            </a:extLst>
          </p:cNvPr>
          <p:cNvSpPr txBox="1"/>
          <p:nvPr/>
        </p:nvSpPr>
        <p:spPr>
          <a:xfrm>
            <a:off x="6148283" y="32910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Megvalósítás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9" name="Tartalom helye 3">
            <a:extLst>
              <a:ext uri="{FF2B5EF4-FFF2-40B4-BE49-F238E27FC236}">
                <a16:creationId xmlns:a16="http://schemas.microsoft.com/office/drawing/2014/main" id="{81CA7DA1-2DF3-B0FA-7166-68EE78B32666}"/>
              </a:ext>
            </a:extLst>
          </p:cNvPr>
          <p:cNvSpPr txBox="1">
            <a:spLocks/>
          </p:cNvSpPr>
          <p:nvPr/>
        </p:nvSpPr>
        <p:spPr>
          <a:xfrm>
            <a:off x="6260392" y="3968774"/>
            <a:ext cx="3026979" cy="53174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Forráskód statikus vetülete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1425D-1F87-1B3D-CEDB-FA025E5017B3}"/>
              </a:ext>
            </a:extLst>
          </p:cNvPr>
          <p:cNvSpPr txBox="1"/>
          <p:nvPr/>
        </p:nvSpPr>
        <p:spPr>
          <a:xfrm>
            <a:off x="10224938" y="2755539"/>
            <a:ext cx="175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Különbség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!</a:t>
            </a:r>
          </a:p>
          <a:p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Pl.: if - else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FB5863E-10B7-2B88-C74B-AFBB8A992F44}"/>
              </a:ext>
            </a:extLst>
          </p:cNvPr>
          <p:cNvSpPr/>
          <p:nvPr/>
        </p:nvSpPr>
        <p:spPr>
          <a:xfrm>
            <a:off x="9511588" y="2237318"/>
            <a:ext cx="601241" cy="1682774"/>
          </a:xfrm>
          <a:prstGeom prst="rightBrace">
            <a:avLst>
              <a:gd name="adj1" fmla="val 39113"/>
              <a:gd name="adj2" fmla="val 50000"/>
            </a:avLst>
          </a:prstGeom>
          <a:ln w="50800"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7B6F06-4565-EC6E-6E5A-FFAD9D35BB0A}"/>
              </a:ext>
            </a:extLst>
          </p:cNvPr>
          <p:cNvSpPr/>
          <p:nvPr/>
        </p:nvSpPr>
        <p:spPr>
          <a:xfrm>
            <a:off x="6148283" y="4611781"/>
            <a:ext cx="3251196" cy="1739349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B967FD-820E-0EF4-A758-C507CAFA73AE}"/>
              </a:ext>
            </a:extLst>
          </p:cNvPr>
          <p:cNvSpPr txBox="1"/>
          <p:nvPr/>
        </p:nvSpPr>
        <p:spPr>
          <a:xfrm>
            <a:off x="6148283" y="4720993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Egységbezárás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16" name="Tartalom helye 3">
            <a:extLst>
              <a:ext uri="{FF2B5EF4-FFF2-40B4-BE49-F238E27FC236}">
                <a16:creationId xmlns:a16="http://schemas.microsoft.com/office/drawing/2014/main" id="{B1A90242-2BD4-3CED-C903-68369AD403B2}"/>
              </a:ext>
            </a:extLst>
          </p:cNvPr>
          <p:cNvSpPr txBox="1">
            <a:spLocks/>
          </p:cNvSpPr>
          <p:nvPr/>
        </p:nvSpPr>
        <p:spPr>
          <a:xfrm>
            <a:off x="6260392" y="5196729"/>
            <a:ext cx="3026979" cy="53174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Belső állapotot kívülről ne lehessen módosítani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Csak az osztály metódusai tudják változtatni!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DDB9B-7E21-F2F3-2621-D225AFFD4675}"/>
              </a:ext>
            </a:extLst>
          </p:cNvPr>
          <p:cNvSpPr txBox="1"/>
          <p:nvPr/>
        </p:nvSpPr>
        <p:spPr>
          <a:xfrm>
            <a:off x="9399479" y="5243509"/>
            <a:ext cx="246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Encapsulation</a:t>
            </a:r>
          </a:p>
        </p:txBody>
      </p:sp>
    </p:spTree>
    <p:extLst>
      <p:ext uri="{BB962C8B-B14F-4D97-AF65-F5344CB8AC3E}">
        <p14:creationId xmlns:p14="http://schemas.microsoft.com/office/powerpoint/2010/main" val="24915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564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VISELKEDÉS ÉS MEGVALÓSÍTÁS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A7FAFF-1EAA-34A6-6A2B-7F60638F467C}"/>
              </a:ext>
            </a:extLst>
          </p:cNvPr>
          <p:cNvSpPr/>
          <p:nvPr/>
        </p:nvSpPr>
        <p:spPr>
          <a:xfrm>
            <a:off x="876176" y="1661271"/>
            <a:ext cx="3251196" cy="1320739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1A78B-CA7E-92EE-1259-E3D076E4789D}"/>
              </a:ext>
            </a:extLst>
          </p:cNvPr>
          <p:cNvSpPr txBox="1"/>
          <p:nvPr/>
        </p:nvSpPr>
        <p:spPr>
          <a:xfrm>
            <a:off x="876176" y="1770483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Futó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forráskód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9F443D43-FEA1-EAA0-CE32-3343F5897A17}"/>
              </a:ext>
            </a:extLst>
          </p:cNvPr>
          <p:cNvSpPr txBox="1">
            <a:spLocks/>
          </p:cNvSpPr>
          <p:nvPr/>
        </p:nvSpPr>
        <p:spPr>
          <a:xfrm>
            <a:off x="988285" y="2448215"/>
            <a:ext cx="3026979" cy="52857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Forráskód dinamikus vetülete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AF768B-DD81-4F04-021B-6BB1724DDAC8}"/>
              </a:ext>
            </a:extLst>
          </p:cNvPr>
          <p:cNvSpPr/>
          <p:nvPr/>
        </p:nvSpPr>
        <p:spPr>
          <a:xfrm>
            <a:off x="7952519" y="1664394"/>
            <a:ext cx="3251196" cy="1320739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A2DF1-A774-AEA4-A332-070E7001547B}"/>
              </a:ext>
            </a:extLst>
          </p:cNvPr>
          <p:cNvSpPr txBox="1"/>
          <p:nvPr/>
        </p:nvSpPr>
        <p:spPr>
          <a:xfrm>
            <a:off x="7952519" y="177360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Megvalósítás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9" name="Tartalom helye 3">
            <a:extLst>
              <a:ext uri="{FF2B5EF4-FFF2-40B4-BE49-F238E27FC236}">
                <a16:creationId xmlns:a16="http://schemas.microsoft.com/office/drawing/2014/main" id="{81CA7DA1-2DF3-B0FA-7166-68EE78B32666}"/>
              </a:ext>
            </a:extLst>
          </p:cNvPr>
          <p:cNvSpPr txBox="1">
            <a:spLocks/>
          </p:cNvSpPr>
          <p:nvPr/>
        </p:nvSpPr>
        <p:spPr>
          <a:xfrm>
            <a:off x="8064628" y="2451338"/>
            <a:ext cx="3026979" cy="53174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Forráskód statikus vetülete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CB500-8793-3499-51E5-B0086F13014A}"/>
              </a:ext>
            </a:extLst>
          </p:cNvPr>
          <p:cNvSpPr txBox="1"/>
          <p:nvPr/>
        </p:nvSpPr>
        <p:spPr>
          <a:xfrm>
            <a:off x="0" y="3428661"/>
            <a:ext cx="12192000" cy="2462213"/>
          </a:xfrm>
          <a:prstGeom prst="rect">
            <a:avLst/>
          </a:prstGeom>
          <a:solidFill>
            <a:srgbClr val="252526"/>
          </a:solidFill>
        </p:spPr>
        <p:txBody>
          <a:bodyPr wrap="square" rtlCol="0">
            <a:spAutoFit/>
          </a:bodyPr>
          <a:lstStyle/>
          <a:p>
            <a:pPr indent="808038"/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//C#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1 –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Dinamikus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vs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Statikus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forráskód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vetület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Utlevel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/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	bool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ervenyes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/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void</a:t>
            </a:r>
            <a:r>
              <a:rPr lang="en-GB" sz="1400" dirty="0">
                <a:solidFill>
                  <a:srgbClr val="EEFFFF"/>
                </a:solidFill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SetErvenyesseg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bool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ervenyes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/>
            <a:r>
              <a:rPr lang="en-GB" sz="1400" b="0" i="1" dirty="0">
                <a:solidFill>
                  <a:srgbClr val="FF537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		</a:t>
            </a:r>
            <a:r>
              <a:rPr lang="en-GB" sz="1400" b="0" i="1" dirty="0" err="1">
                <a:solidFill>
                  <a:srgbClr val="FF5370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this</a:t>
            </a:r>
            <a:r>
              <a:rPr lang="en-GB" sz="1400" b="0" dirty="0" err="1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ervenyes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ervenyes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/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	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 lvl="1"/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Valid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 lvl="1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		if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ervenyes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Az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útlevél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érvényes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 lvl="1"/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		else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Az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útlevél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érvényessége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lejárt</a:t>
            </a:r>
            <a:r>
              <a:rPr lang="en-GB" sz="1400" b="0" dirty="0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 lvl="1"/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	}</a:t>
            </a:r>
            <a:endParaRPr lang="en-GB" sz="1400" dirty="0">
              <a:solidFill>
                <a:srgbClr val="89DDFF"/>
              </a:solidFill>
              <a:highlight>
                <a:srgbClr val="252526"/>
              </a:highlight>
              <a:latin typeface="Menlo" panose="020B0609030804020204" pitchFamily="49" charset="0"/>
            </a:endParaRPr>
          </a:p>
          <a:p>
            <a:pPr marL="808038" lvl="1"/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61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816182B-7434-EC8D-9241-3477B39EF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t="24483" b="788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D593B83-9E66-47FD-05B9-0129C1F1B6BE}"/>
              </a:ext>
            </a:extLst>
          </p:cNvPr>
          <p:cNvSpPr/>
          <p:nvPr/>
        </p:nvSpPr>
        <p:spPr>
          <a:xfrm>
            <a:off x="0" y="514960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t>7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3737427" y="1848952"/>
            <a:ext cx="471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Montserrat ExtraBold" pitchFamily="2" charset="77"/>
              </a:rPr>
              <a:t>OOP ALAPELVEK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176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176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Egységbezárás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4704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4704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rgbClr val="003366"/>
                </a:solidFill>
                <a:latin typeface="Montserrat ExtraBold" pitchFamily="2" charset="77"/>
              </a:rPr>
              <a:t>Többalakúság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B5C4B85-EBE3-64FA-7D2B-B07EF3CEBC39}"/>
              </a:ext>
            </a:extLst>
          </p:cNvPr>
          <p:cNvSpPr/>
          <p:nvPr/>
        </p:nvSpPr>
        <p:spPr>
          <a:xfrm>
            <a:off x="7823202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3BB43-4C3C-286A-D418-C9230DEDFA9B}"/>
              </a:ext>
            </a:extLst>
          </p:cNvPr>
          <p:cNvSpPr txBox="1"/>
          <p:nvPr/>
        </p:nvSpPr>
        <p:spPr>
          <a:xfrm>
            <a:off x="7823202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Öröklődés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72324D-4157-ABBD-24CD-EC8B26D47859}"/>
              </a:ext>
            </a:extLst>
          </p:cNvPr>
          <p:cNvSpPr txBox="1"/>
          <p:nvPr/>
        </p:nvSpPr>
        <p:spPr>
          <a:xfrm>
            <a:off x="9038769" y="3197186"/>
            <a:ext cx="471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Montserrat ExtraBold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9288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1.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Bevezetés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OOP ALAPELVEK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10987874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Egységbezárás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objektum belső állapota legyen megváltoztathatatlan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Lehetőleg NE használjunk publikus mezőket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Lehetőleg ne adjunk vissza olyan referenciát, mely egy ilyen mezőre mutat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E9591-27B6-9A2C-26FF-892AD2DA2D60}"/>
              </a:ext>
            </a:extLst>
          </p:cNvPr>
          <p:cNvSpPr txBox="1"/>
          <p:nvPr/>
        </p:nvSpPr>
        <p:spPr>
          <a:xfrm>
            <a:off x="0" y="2920210"/>
            <a:ext cx="12192000" cy="2462213"/>
          </a:xfrm>
          <a:prstGeom prst="rect">
            <a:avLst/>
          </a:prstGeom>
          <a:solidFill>
            <a:srgbClr val="252526"/>
          </a:solidFill>
        </p:spPr>
        <p:txBody>
          <a:bodyPr wrap="square" lIns="900000" rtlCol="0">
            <a:spAutoFit/>
          </a:bodyPr>
          <a:lstStyle/>
          <a:p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Java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2 - Encapsulation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sértés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class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FFCB6B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nevek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&lt;&gt;();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public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ArrayList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&lt;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String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&gt;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getNevek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return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nevek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;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</a:b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// </a:t>
            </a:r>
            <a:r>
              <a:rPr lang="en-GB" sz="1400" b="0" i="1" dirty="0" err="1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Példa</a:t>
            </a:r>
            <a:r>
              <a:rPr lang="en-GB" sz="1400" b="0" i="1" dirty="0">
                <a:solidFill>
                  <a:srgbClr val="546E7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program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main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</a:t>
            </a:r>
            <a:r>
              <a:rPr lang="en-GB" sz="1400" b="0" i="1" dirty="0" err="1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k1 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i="1" dirty="0">
                <a:solidFill>
                  <a:srgbClr val="C792EA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new</a:t>
            </a:r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Kutya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EEFF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	k1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.</a:t>
            </a: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getNevek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().</a:t>
            </a:r>
            <a:r>
              <a:rPr lang="en-GB" sz="1400" b="0" dirty="0">
                <a:solidFill>
                  <a:srgbClr val="82AA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add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("</a:t>
            </a:r>
            <a:r>
              <a:rPr lang="en-GB" sz="1400" b="0" dirty="0" err="1">
                <a:solidFill>
                  <a:srgbClr val="C3E88D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Bobikutya</a:t>
            </a:r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");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89DDFF"/>
                </a:solidFill>
                <a:effectLst/>
                <a:highlight>
                  <a:srgbClr val="252526"/>
                </a:highlight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EEFFFF"/>
              </a:solidFill>
              <a:effectLst/>
              <a:highlight>
                <a:srgbClr val="252526"/>
              </a:highlight>
              <a:latin typeface="Menlo" panose="020B0609030804020204" pitchFamily="49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33FCA92-D137-79BB-61D3-7DE055E67D65}"/>
              </a:ext>
            </a:extLst>
          </p:cNvPr>
          <p:cNvSpPr txBox="1">
            <a:spLocks/>
          </p:cNvSpPr>
          <p:nvPr/>
        </p:nvSpPr>
        <p:spPr>
          <a:xfrm>
            <a:off x="876176" y="5511481"/>
            <a:ext cx="10987874" cy="104412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‚nevek’ </a:t>
            </a:r>
            <a:r>
              <a:rPr lang="hu-HU" sz="1400" dirty="0" err="1">
                <a:latin typeface="Montserrat" pitchFamily="2" charset="77"/>
              </a:rPr>
              <a:t>ArrayList</a:t>
            </a:r>
            <a:r>
              <a:rPr lang="hu-HU" sz="1400" dirty="0">
                <a:latin typeface="Montserrat" pitchFamily="2" charset="77"/>
              </a:rPr>
              <a:t> közvetlenül publikálva van a külvilág számára a </a:t>
            </a:r>
            <a:r>
              <a:rPr lang="hu-HU" sz="1400" dirty="0" err="1">
                <a:latin typeface="Montserrat" pitchFamily="2" charset="77"/>
              </a:rPr>
              <a:t>getNevek</a:t>
            </a:r>
            <a:r>
              <a:rPr lang="hu-HU" sz="1400" dirty="0">
                <a:latin typeface="Montserrat" pitchFamily="2" charset="77"/>
              </a:rPr>
              <a:t> metódus által „</a:t>
            </a:r>
            <a:r>
              <a:rPr lang="hu-HU" sz="1400" dirty="0" err="1">
                <a:latin typeface="Montserrat" pitchFamily="2" charset="77"/>
              </a:rPr>
              <a:t>Exposed</a:t>
            </a:r>
            <a:r>
              <a:rPr lang="hu-HU" sz="1400" dirty="0">
                <a:latin typeface="Montserrat" pitchFamily="2" charset="77"/>
              </a:rPr>
              <a:t>/Kitett”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Ezáltal külső kód által közvetlenül módosíthatóvá válik a ’Kutya’ objektum</a:t>
            </a:r>
          </a:p>
        </p:txBody>
      </p:sp>
    </p:spTree>
    <p:extLst>
      <p:ext uri="{BB962C8B-B14F-4D97-AF65-F5344CB8AC3E}">
        <p14:creationId xmlns:p14="http://schemas.microsoft.com/office/powerpoint/2010/main" val="226428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4348</Words>
  <Application>Microsoft Macintosh PowerPoint</Application>
  <PresentationFormat>Widescreen</PresentationFormat>
  <Paragraphs>896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Aptos</vt:lpstr>
      <vt:lpstr>Aptos Display</vt:lpstr>
      <vt:lpstr>Arial</vt:lpstr>
      <vt:lpstr>Menlo</vt:lpstr>
      <vt:lpstr>Montserrat</vt:lpstr>
      <vt:lpstr>Montserrat ExtraBold</vt:lpstr>
      <vt:lpstr>Montserrat Medium</vt:lpstr>
      <vt:lpstr>Söhne</vt:lpstr>
      <vt:lpstr>Söhne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Patrik Szalai</dc:creator>
  <cp:lastModifiedBy>Patrik Szalai</cp:lastModifiedBy>
  <cp:revision>16</cp:revision>
  <cp:lastPrinted>2024-03-17T19:31:38Z</cp:lastPrinted>
  <dcterms:created xsi:type="dcterms:W3CDTF">2024-03-08T19:55:56Z</dcterms:created>
  <dcterms:modified xsi:type="dcterms:W3CDTF">2024-03-17T21:00:44Z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0b346-82e6-40ae-a519-c8eeee624421_Enabled">
    <vt:lpwstr>true</vt:lpwstr>
  </property>
  <property fmtid="{D5CDD505-2E9C-101B-9397-08002B2CF9AE}" pid="3" name="MSIP_Label_99d0b346-82e6-40ae-a519-c8eeee624421_SetDate">
    <vt:lpwstr>2024-03-12T17:44:42Z</vt:lpwstr>
  </property>
  <property fmtid="{D5CDD505-2E9C-101B-9397-08002B2CF9AE}" pid="4" name="MSIP_Label_99d0b346-82e6-40ae-a519-c8eeee624421_Method">
    <vt:lpwstr>Standard</vt:lpwstr>
  </property>
  <property fmtid="{D5CDD505-2E9C-101B-9397-08002B2CF9AE}" pid="5" name="MSIP_Label_99d0b346-82e6-40ae-a519-c8eeee624421_Name">
    <vt:lpwstr>C3</vt:lpwstr>
  </property>
  <property fmtid="{D5CDD505-2E9C-101B-9397-08002B2CF9AE}" pid="6" name="MSIP_Label_99d0b346-82e6-40ae-a519-c8eeee624421_SiteId">
    <vt:lpwstr>f6ea9c0b-a353-4f44-87e4-4784c07789c2</vt:lpwstr>
  </property>
  <property fmtid="{D5CDD505-2E9C-101B-9397-08002B2CF9AE}" pid="7" name="MSIP_Label_99d0b346-82e6-40ae-a519-c8eeee624421_ActionId">
    <vt:lpwstr>3aebca97-febc-45bf-8e3b-67fded03b283</vt:lpwstr>
  </property>
  <property fmtid="{D5CDD505-2E9C-101B-9397-08002B2CF9AE}" pid="8" name="MSIP_Label_99d0b346-82e6-40ae-a519-c8eeee624421_ContentBits">
    <vt:lpwstr>0</vt:lpwstr>
  </property>
</Properties>
</file>